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27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63" r:id="rId26"/>
    <p:sldId id="355" r:id="rId27"/>
    <p:sldId id="356" r:id="rId28"/>
    <p:sldId id="358" r:id="rId29"/>
    <p:sldId id="359" r:id="rId30"/>
    <p:sldId id="362" r:id="rId31"/>
    <p:sldId id="360" r:id="rId32"/>
    <p:sldId id="364" r:id="rId33"/>
    <p:sldId id="361" r:id="rId34"/>
    <p:sldId id="365" r:id="rId35"/>
    <p:sldId id="330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82"/>
    <a:srgbClr val="002BB4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 showGuides="1">
      <p:cViewPr varScale="1">
        <p:scale>
          <a:sx n="87" d="100"/>
          <a:sy n="87" d="100"/>
        </p:scale>
        <p:origin x="-4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9BEEC8EE-CE16-4449-A4C2-6406A2D87A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77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43A54D1-BA43-483C-ABF9-48F2AA52AF7E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F5269A2-2A61-4F1E-8191-F2708B70C006}" type="datetime1">
              <a:rPr lang="en-US" altLang="en-US" smtClean="0"/>
              <a:pPr/>
              <a:t>4/4/2014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F060CA2-CD67-4642-B4C4-F5EAB7A82BA2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D9CCAF8-DE25-459F-8BCC-2D59946F33BB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65FDF9C-A2F2-432F-9FEC-8D0066F58246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CE43A88-BC63-4C75-9D42-E09C6E4A8B21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7110694-C259-4828-A7A5-8BC1A20BD19D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9382A17-CC93-4924-B2CA-1C3B90D0D4BE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6182369-C028-45DF-94FC-E5DB04B40D94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466F8D5-0CB8-471B-9E32-77150F8B91A8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91491EC-1A6D-457A-B7B9-23D2E9C4BD10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FA49BC8-3C39-4C80-9AA1-05C4021AC74E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1215FAA-B390-4EA6-8DC6-E87EEEE9C72E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D57919D-D6F6-4DAC-A039-40B523CD1521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1FFEB08-6EE5-4048-B0BD-0B7519229A6F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05200" y="6477000"/>
            <a:ext cx="2133600" cy="247650"/>
          </a:xfr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6D4A60-3474-4C53-AC3F-271156673D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10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69F67-B143-4709-821D-892E6192D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58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93298-75DB-4972-ACDE-A4A3881430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53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05200" y="6400800"/>
            <a:ext cx="2133600" cy="323850"/>
          </a:xfr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02479D7-BC0C-4591-8686-02614BC42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1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05200" y="6400800"/>
            <a:ext cx="2133600" cy="323850"/>
          </a:xfr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614BC74-F5EA-4326-97F3-55387E8640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05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CB38B-0D59-4C87-B39E-A98A11CAF7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547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11F35-4A25-4A90-9008-2B0DAB61B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85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B2D8C-A176-4C33-B37D-A59A944E3A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5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ACBFC-23F6-49E4-9DC6-248E88E1FC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82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06C6F-17D1-420E-A8BE-DA8E4401B7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17816-E5F0-40A0-B6DD-25270E3F9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9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8"/>
          <p:cNvPicPr>
            <a:picLocks noChangeAspect="1" noChangeArrowheads="1"/>
          </p:cNvPicPr>
          <p:nvPr userDrawn="1"/>
        </p:nvPicPr>
        <p:blipFill>
          <a:blip r:embed="rId13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943600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476999"/>
            <a:ext cx="21336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fld id="{00D64F35-64A1-457A-B585-6437FAB777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32" name="Line 9"/>
          <p:cNvSpPr>
            <a:spLocks noChangeShapeType="1"/>
          </p:cNvSpPr>
          <p:nvPr userDrawn="1"/>
        </p:nvSpPr>
        <p:spPr bwMode="auto">
          <a:xfrm flipV="1">
            <a:off x="228600" y="152400"/>
            <a:ext cx="0" cy="6477000"/>
          </a:xfrm>
          <a:prstGeom prst="line">
            <a:avLst/>
          </a:prstGeom>
          <a:noFill/>
          <a:ln w="76200">
            <a:solidFill>
              <a:srgbClr val="002BB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Line 11"/>
          <p:cNvSpPr>
            <a:spLocks noChangeShapeType="1"/>
          </p:cNvSpPr>
          <p:nvPr userDrawn="1"/>
        </p:nvSpPr>
        <p:spPr bwMode="auto">
          <a:xfrm flipV="1">
            <a:off x="304800" y="228600"/>
            <a:ext cx="0" cy="6096000"/>
          </a:xfrm>
          <a:prstGeom prst="line">
            <a:avLst/>
          </a:prstGeom>
          <a:noFill/>
          <a:ln w="25400">
            <a:solidFill>
              <a:srgbClr val="002BB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tcb.com/" TargetMode="External"/><Relationship Id="rId4" Type="http://schemas.openxmlformats.org/officeDocument/2006/relationships/hyperlink" Target="mailto:michaeld@atcb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15000" t="2000" r="15000" b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1F82"/>
                </a:solidFill>
              </a:rPr>
              <a:t>ACB</a:t>
            </a:r>
            <a:br>
              <a:rPr lang="en-US" altLang="en-US" b="1" dirty="0" smtClean="0">
                <a:solidFill>
                  <a:srgbClr val="001F82"/>
                </a:solidFill>
              </a:rPr>
            </a:br>
            <a:r>
              <a:rPr lang="en-US" altLang="en-US" sz="3600" dirty="0" smtClean="0">
                <a:solidFill>
                  <a:srgbClr val="001F82"/>
                </a:solidFill>
              </a:rPr>
              <a:t>Module Assessment and Integration</a:t>
            </a:r>
            <a:br>
              <a:rPr lang="en-US" altLang="en-US" sz="3600" dirty="0" smtClean="0">
                <a:solidFill>
                  <a:srgbClr val="001F82"/>
                </a:solidFill>
              </a:rPr>
            </a:br>
            <a:r>
              <a:rPr lang="en-US" altLang="en-US" sz="3600" dirty="0" smtClean="0">
                <a:solidFill>
                  <a:srgbClr val="001F82"/>
                </a:solidFill>
              </a:rPr>
              <a:t>FCC and IC</a:t>
            </a:r>
            <a:endParaRPr lang="en-US" altLang="en-US" sz="2800" dirty="0" smtClean="0">
              <a:solidFill>
                <a:srgbClr val="001F82"/>
              </a:solidFill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1F82"/>
                </a:solidFill>
              </a:rPr>
              <a:t>Michael Derby</a:t>
            </a:r>
          </a:p>
          <a:p>
            <a:pPr eaLnBrk="1" hangingPunct="1"/>
            <a:r>
              <a:rPr lang="en-US" altLang="en-US" sz="2400" dirty="0" smtClean="0">
                <a:solidFill>
                  <a:srgbClr val="001F82"/>
                </a:solidFill>
              </a:rPr>
              <a:t>ACB Europe				7 April 2014</a:t>
            </a:r>
            <a:endParaRPr lang="en-US" altLang="en-US" sz="2400" dirty="0" smtClean="0">
              <a:solidFill>
                <a:srgbClr val="001F8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2507F-B11F-4FE4-989C-E4ECDD8B51C1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002BB4"/>
                </a:solidFill>
              </a:rPr>
              <a:t>FCC Modular Approval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02163"/>
          </a:xfrm>
        </p:spPr>
        <p:txBody>
          <a:bodyPr/>
          <a:lstStyle/>
          <a:p>
            <a:r>
              <a:rPr lang="en-GB" altLang="en-US" smtClean="0"/>
              <a:t> Eight criteria for Modular Approval</a:t>
            </a:r>
            <a:r>
              <a:rPr lang="en-GB" altLang="en-US" sz="2800" smtClean="0"/>
              <a:t> (15.212)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During the certification application, provide a cover letter to explain compliance with all eight requirements in 15.212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You cannot exclude one of the eight and hope it’s ok</a:t>
            </a:r>
          </a:p>
          <a:p>
            <a:pPr lvl="2"/>
            <a:r>
              <a:rPr lang="en-GB" altLang="en-US" smtClean="0"/>
              <a:t>“But we pass the tests, even without a shield!”</a:t>
            </a:r>
          </a:p>
          <a:p>
            <a:pPr lvl="2"/>
            <a:r>
              <a:rPr lang="en-GB" altLang="en-US" smtClean="0"/>
              <a:t>“But it only operates when it’s inside the host!”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It’s a clear certification process</a:t>
            </a:r>
          </a:p>
          <a:p>
            <a:pPr lvl="2"/>
            <a:r>
              <a:rPr lang="en-GB" altLang="en-US" smtClean="0"/>
              <a:t>Or, it is Limited Modular Approval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F5F9C-584F-4EAA-922D-5CC8451C53FF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>
                <a:solidFill>
                  <a:srgbClr val="002BB4"/>
                </a:solidFill>
              </a:rPr>
              <a:t>FCC Integrating Modules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76800"/>
          </a:xfrm>
        </p:spPr>
        <p:txBody>
          <a:bodyPr/>
          <a:lstStyle/>
          <a:p>
            <a:pPr eaLnBrk="1" hangingPunct="1"/>
            <a:r>
              <a:rPr lang="en-GB" altLang="en-US" sz="3000" smtClean="0"/>
              <a:t>Using a compliant module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altLang="en-US" sz="2600" smtClean="0"/>
              <a:t>Rely on certification of the module for compliance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altLang="en-US" sz="2600" smtClean="0"/>
              <a:t>The host must state that it contains the module and the host must show the module’s FCC ID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altLang="en-US" sz="2600" smtClean="0"/>
              <a:t>You do not get certification of the host, based on the certification of the module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altLang="en-US" sz="2600" smtClean="0"/>
              <a:t>You must follow the module’s Grant limitations</a:t>
            </a:r>
          </a:p>
          <a:p>
            <a:pPr lvl="2" eaLnBrk="1" hangingPunct="1"/>
            <a:r>
              <a:rPr lang="en-GB" altLang="en-US" sz="2200" smtClean="0"/>
              <a:t>Distance and co-location for RF Exposure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altLang="en-US" sz="2600" smtClean="0"/>
              <a:t>Host must still comply with its own requirements</a:t>
            </a:r>
          </a:p>
          <a:p>
            <a:pPr lvl="2" eaLnBrk="1" hangingPunct="1"/>
            <a:r>
              <a:rPr lang="en-GB" altLang="en-US" smtClean="0"/>
              <a:t>For example, Part 15B, Verification or DoC</a:t>
            </a:r>
          </a:p>
          <a:p>
            <a:pPr lvl="3" eaLnBrk="1" hangingPunct="1">
              <a:buFont typeface="Arial" charset="0"/>
              <a:buChar char="•"/>
            </a:pPr>
            <a:r>
              <a:rPr lang="en-GB" altLang="en-US" smtClean="0"/>
              <a:t>And 15.5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D962F4-7AFA-4697-978B-DF0371B4FDC1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002BB4"/>
                </a:solidFill>
              </a:rPr>
              <a:t>FCC Integrating Modules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76800"/>
          </a:xfrm>
        </p:spPr>
        <p:txBody>
          <a:bodyPr/>
          <a:lstStyle/>
          <a:p>
            <a:pPr eaLnBrk="1" hangingPunct="1"/>
            <a:r>
              <a:rPr lang="en-GB" altLang="en-US" smtClean="0"/>
              <a:t>Using a compliant module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altLang="en-US" smtClean="0"/>
              <a:t>May need to work with module manufacturer</a:t>
            </a:r>
          </a:p>
          <a:p>
            <a:pPr lvl="2" eaLnBrk="1" hangingPunct="1"/>
            <a:r>
              <a:rPr lang="en-GB" altLang="en-US" smtClean="0"/>
              <a:t>If co-location or SAR is a problem on module’s Grant, they may need to change their Grant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altLang="en-US" smtClean="0"/>
              <a:t>Responsibility for compliance remains with the module Grantee, even after installation</a:t>
            </a:r>
          </a:p>
          <a:p>
            <a:pPr lvl="2" eaLnBrk="1" hangingPunct="1"/>
            <a:r>
              <a:rPr lang="en-GB" altLang="en-US" smtClean="0"/>
              <a:t>This is why the module’s installation instructions are so very important</a:t>
            </a:r>
          </a:p>
          <a:p>
            <a:pPr lvl="2" eaLnBrk="1" hangingPunct="1"/>
            <a:r>
              <a:rPr lang="en-GB" altLang="en-US" smtClean="0"/>
              <a:t>FCC gets calls “I bought a module, what do I do?”</a:t>
            </a:r>
          </a:p>
          <a:p>
            <a:pPr lvl="3" eaLnBrk="1" hangingPunct="1">
              <a:buFont typeface="Arial" charset="0"/>
              <a:buChar char="•"/>
            </a:pPr>
            <a:r>
              <a:rPr lang="en-GB" altLang="en-US" smtClean="0"/>
              <a:t>This should not happen!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93EAC-17B8-4F64-8D63-DCDB002B8106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002BB4"/>
                </a:solidFill>
              </a:rPr>
              <a:t>FCC Integrating Modules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876800"/>
          </a:xfrm>
        </p:spPr>
        <p:txBody>
          <a:bodyPr/>
          <a:lstStyle/>
          <a:p>
            <a:r>
              <a:rPr lang="en-GB" altLang="en-US" smtClean="0"/>
              <a:t>User Installation of the module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Manufacturer selling a certified module for installation by a user, not an installer</a:t>
            </a:r>
          </a:p>
          <a:p>
            <a:pPr lvl="2"/>
            <a:r>
              <a:rPr lang="en-GB" altLang="en-US" smtClean="0"/>
              <a:t>Two Way authentication technology may be required to only allow module operation in acceptable hosts (such as for RF Exposure)</a:t>
            </a:r>
          </a:p>
          <a:p>
            <a:pPr lvl="2"/>
            <a:r>
              <a:rPr lang="en-GB" altLang="en-US" smtClean="0"/>
              <a:t>A Bios Lock is an acceptable example of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82B65-79B8-4DC0-BB44-EA5A7942D30E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300" b="1" smtClean="0">
                <a:solidFill>
                  <a:srgbClr val="002BB4"/>
                </a:solidFill>
              </a:rPr>
              <a:t>FCC Limited Modular Approval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49763"/>
          </a:xfrm>
        </p:spPr>
        <p:txBody>
          <a:bodyPr/>
          <a:lstStyle/>
          <a:p>
            <a:r>
              <a:rPr lang="en-GB" altLang="en-US" sz="3000" smtClean="0"/>
              <a:t>If it doesn’t meet all eight criteria, it could get  “Limited Modular Approval” for a specific host</a:t>
            </a:r>
          </a:p>
          <a:p>
            <a:pPr lvl="1">
              <a:buFont typeface="Arial" charset="0"/>
              <a:buChar char="•"/>
            </a:pPr>
            <a:r>
              <a:rPr lang="en-GB" altLang="en-US" sz="2600" smtClean="0"/>
              <a:t>If the host or end environment is known, </a:t>
            </a:r>
            <a:br>
              <a:rPr lang="en-GB" altLang="en-US" sz="2600" smtClean="0"/>
            </a:br>
            <a:r>
              <a:rPr lang="en-GB" altLang="en-US" smtClean="0"/>
              <a:t>Limited Modular Approval ‘may’ be possible</a:t>
            </a:r>
          </a:p>
          <a:p>
            <a:pPr lvl="2"/>
            <a:r>
              <a:rPr lang="en-GB" altLang="en-US" smtClean="0"/>
              <a:t>Limited to application</a:t>
            </a:r>
          </a:p>
          <a:p>
            <a:pPr lvl="2"/>
            <a:r>
              <a:rPr lang="en-GB" altLang="en-US" smtClean="0"/>
              <a:t>Limited to host</a:t>
            </a:r>
          </a:p>
          <a:p>
            <a:pPr lvl="2"/>
            <a:r>
              <a:rPr lang="en-GB" altLang="en-US" smtClean="0"/>
              <a:t>Limited to installer (typically Grantee or partner)</a:t>
            </a:r>
          </a:p>
          <a:p>
            <a:pPr lvl="2"/>
            <a:r>
              <a:rPr lang="en-GB" altLang="en-US" smtClean="0"/>
              <a:t>There are differences in test method</a:t>
            </a:r>
          </a:p>
          <a:p>
            <a:pPr lvl="2"/>
            <a:r>
              <a:rPr lang="en-GB" altLang="en-US" smtClean="0"/>
              <a:t>There are differences in certification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C5290-4B31-4DB9-AB3E-A42FF216F15C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300" b="1" smtClean="0">
                <a:solidFill>
                  <a:srgbClr val="002BB4"/>
                </a:solidFill>
              </a:rPr>
              <a:t>FCC Limited Modular Approval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GB" altLang="en-US" smtClean="0"/>
              <a:t>You can’t just sell an LMA module to anyone, as if it had full Modular Approval</a:t>
            </a:r>
          </a:p>
          <a:p>
            <a:pPr lvl="2"/>
            <a:r>
              <a:rPr lang="en-GB" altLang="en-US" smtClean="0"/>
              <a:t>That’s the whole point of modular approvals!</a:t>
            </a:r>
          </a:p>
          <a:p>
            <a:pPr lvl="2"/>
            <a:r>
              <a:rPr lang="en-GB" altLang="en-US" smtClean="0"/>
              <a:t>You can’t miss one of the eight, so call it LMA and sell it as if it was a fully certified module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The Grantee is always responsible for compliance in any host, full or limited module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Can’t rely on OEM to re-test in their host</a:t>
            </a:r>
          </a:p>
          <a:p>
            <a:pPr lvl="1">
              <a:buFont typeface="Arial" charset="0"/>
              <a:buChar char="•"/>
            </a:pPr>
            <a:endParaRPr lang="en-GB" altLang="en-US" sz="1000" smtClean="0"/>
          </a:p>
          <a:p>
            <a:r>
              <a:rPr lang="en-GB" altLang="en-US" sz="2800" i="1" smtClean="0"/>
              <a:t>LMA means that limitations exist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624E3A-FB94-4B1D-B123-B415C5FFDF55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300" b="1" smtClean="0">
                <a:solidFill>
                  <a:srgbClr val="002BB4"/>
                </a:solidFill>
              </a:rPr>
              <a:t>FCC Limited Modular Approval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GB" altLang="en-US" sz="3000" smtClean="0"/>
              <a:t>The LMA module will be certified for a range or series of devices, similar in construction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The LMA module will be certified for use in that range or series of devices only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Compliance with that range of hosts will have been demonstrated, no other hosts covered</a:t>
            </a:r>
          </a:p>
          <a:p>
            <a:pPr lvl="2"/>
            <a:r>
              <a:rPr lang="en-GB" altLang="en-US" smtClean="0"/>
              <a:t>Additional host series can be added through PC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The module is tested in (with) the host or a representative of the series of hosts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C806D-2AB0-4B37-B1D3-5F200601560E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300" b="1" smtClean="0">
                <a:solidFill>
                  <a:srgbClr val="002BB4"/>
                </a:solidFill>
              </a:rPr>
              <a:t>FCC Limited Modular Approval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GB" altLang="en-US" smtClean="0"/>
              <a:t>The LMA module will be certified for use by the Grantee or an authorised OEM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The Grantee must maintain control of the installation, so typically installation is only permitted by the Grantee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Installation by an OEM may be permitted, for example if there is a contractual agreement</a:t>
            </a:r>
          </a:p>
          <a:p>
            <a:pPr lvl="2"/>
            <a:r>
              <a:rPr lang="en-GB" altLang="en-US" smtClean="0"/>
              <a:t>OEM must understand the limitations of installation</a:t>
            </a:r>
          </a:p>
          <a:p>
            <a:pPr lvl="2"/>
            <a:r>
              <a:rPr lang="en-GB" altLang="en-US" smtClean="0"/>
              <a:t>It is more than simply following the Grant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E197FA-9D60-4A0F-9BEF-37B23D3A9A15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300" b="1" smtClean="0">
                <a:solidFill>
                  <a:srgbClr val="002BB4"/>
                </a:solidFill>
              </a:rPr>
              <a:t>FCC Limited Modular Approval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GB" altLang="en-US" smtClean="0"/>
              <a:t>The LMA module will be tested in a representative host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The LMA does not meet all eight criteria, so it must show that it can comply when in the host</a:t>
            </a:r>
          </a:p>
          <a:p>
            <a:pPr lvl="2"/>
            <a:r>
              <a:rPr lang="en-GB" altLang="en-US" smtClean="0"/>
              <a:t>Cross-coupling if no shield</a:t>
            </a:r>
          </a:p>
          <a:p>
            <a:pPr lvl="2"/>
            <a:r>
              <a:rPr lang="en-GB" altLang="en-US" smtClean="0"/>
              <a:t>Voltage input if no regulator</a:t>
            </a:r>
          </a:p>
          <a:p>
            <a:pPr lvl="2"/>
            <a:r>
              <a:rPr lang="en-GB" altLang="en-US" smtClean="0"/>
              <a:t>Data input if no buffer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The LMA should not be tested stand-alone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Dissimilar hosts may require separate testing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94DD9-0944-41E5-9C8C-72EE11395290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300" b="1" smtClean="0">
                <a:solidFill>
                  <a:srgbClr val="002BB4"/>
                </a:solidFill>
              </a:rPr>
              <a:t>FCC Limited Modular Approval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GB" altLang="en-US" smtClean="0"/>
              <a:t>The device will be certified under the title: Limited Modular Approval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The Grant notes will describe the series of hosts and/or limitation(s) of use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The filing will list all hosts and/or conditions permitted for that module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E5782-BAB7-4BCE-9AE6-E1CCBD6F02D6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2BB4"/>
                </a:solidFill>
              </a:rPr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181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Modules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dirty="0" smtClean="0"/>
              <a:t>Why do we always discuss modules?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dirty="0" smtClean="0"/>
              <a:t>Modular Approvals (assessing the module)</a:t>
            </a:r>
          </a:p>
          <a:p>
            <a:pPr lvl="2" eaLnBrk="1" hangingPunct="1"/>
            <a:r>
              <a:rPr lang="en-US" altLang="en-US" dirty="0" smtClean="0"/>
              <a:t>Including Limited Modular Approvals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dirty="0" smtClean="0"/>
              <a:t>Using approved modules (Integrating modules)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dirty="0" smtClean="0"/>
              <a:t>USA and Canada</a:t>
            </a:r>
            <a:endParaRPr lang="en-US" altLang="en-US" sz="1200" dirty="0" smtClean="0"/>
          </a:p>
          <a:p>
            <a:pPr lvl="1" eaLnBrk="1" hangingPunct="1">
              <a:buFont typeface="Arial" charset="0"/>
              <a:buChar char="•"/>
            </a:pPr>
            <a:r>
              <a:rPr lang="en-US" altLang="en-US" dirty="0" smtClean="0">
                <a:sym typeface="Wingdings" pitchFamily="2" charset="2"/>
              </a:rPr>
              <a:t>This presentation is of the basic fundamentals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dirty="0" smtClean="0"/>
              <a:t>I will not cover RF Exposure in detail  </a:t>
            </a:r>
            <a:r>
              <a:rPr lang="en-US" altLang="en-US" dirty="0" smtClean="0">
                <a:sym typeface="Wingdings" pitchFamily="2" charset="2"/>
              </a:rPr>
              <a:t></a:t>
            </a:r>
          </a:p>
          <a:p>
            <a:pPr lvl="2" eaLnBrk="1" hangingPunct="1"/>
            <a:r>
              <a:rPr lang="en-US" altLang="en-US" dirty="0" smtClean="0">
                <a:sym typeface="Wingdings" pitchFamily="2" charset="2"/>
              </a:rPr>
              <a:t>But I will mention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62092-E2AE-4F9D-A7DD-5328EBE46C84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002BB4"/>
                </a:solidFill>
              </a:rPr>
              <a:t>Split Modular Approvals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GB" altLang="en-US" smtClean="0"/>
              <a:t>RF transmission (radio front-end) is separate from the control element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These are called Split Modules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These can be certified by TCB with a PBA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Modules where the transmitter firmware is held on a host, is a split module</a:t>
            </a:r>
          </a:p>
          <a:p>
            <a:pPr lvl="2"/>
            <a:r>
              <a:rPr lang="en-GB" altLang="en-US" smtClean="0"/>
              <a:t>Even bespoke software supplied with module, such as files downloaded at each start-up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8D183-3D15-434B-A7EA-D54F5E9C6CFA}" type="slidenum">
              <a:rPr lang="en-US" smtClean="0"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002BB4"/>
                </a:solidFill>
              </a:rPr>
              <a:t>FCC Licensed Modules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525963"/>
          </a:xfrm>
        </p:spPr>
        <p:txBody>
          <a:bodyPr/>
          <a:lstStyle/>
          <a:p>
            <a:r>
              <a:rPr lang="en-GB" altLang="en-US" smtClean="0"/>
              <a:t>Licensed devices do get Modular Approval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Modular Approvals are contained in Part 15C and therefore only for unlicensed devices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It is possible to certify a licensed module, with ‘Modular Approval’</a:t>
            </a:r>
          </a:p>
          <a:p>
            <a:pPr lvl="2"/>
            <a:r>
              <a:rPr lang="en-GB" altLang="en-US" smtClean="0"/>
              <a:t>Split Modular is not permitted for Licensed Devices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The eight criteria of 15.212 may be used as a guide but are not mandatory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Expect changes, possibly this week!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2A77FA-A1D7-42F0-B872-6CB83699DFB5}" type="slidenum">
              <a:rPr lang="en-US" smtClean="0"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002BB4"/>
                </a:solidFill>
              </a:rPr>
              <a:t>FCC Licensed Modules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GB" altLang="en-US" sz="3000" smtClean="0"/>
              <a:t>Requirements for Licensed Modular Approval</a:t>
            </a:r>
          </a:p>
          <a:p>
            <a:pPr lvl="1">
              <a:buFont typeface="Arial" charset="0"/>
              <a:buChar char="•"/>
            </a:pPr>
            <a:r>
              <a:rPr lang="en-GB" altLang="en-US" sz="2600" smtClean="0"/>
              <a:t>Testing and cover letter justification must demonstrate compliance</a:t>
            </a:r>
          </a:p>
          <a:p>
            <a:pPr lvl="1">
              <a:buFont typeface="Arial" charset="0"/>
              <a:buChar char="•"/>
            </a:pPr>
            <a:r>
              <a:rPr lang="en-GB" altLang="en-US" sz="2600" smtClean="0"/>
              <a:t>Clear instructions must be provided to OEM or other installers, to define Grant conditions; installation requirements and need for a license</a:t>
            </a:r>
          </a:p>
          <a:p>
            <a:pPr lvl="1">
              <a:buFont typeface="Arial" charset="0"/>
              <a:buChar char="•"/>
            </a:pPr>
            <a:r>
              <a:rPr lang="en-GB" altLang="en-US" sz="2600" smtClean="0"/>
              <a:t>Instructions for placing the FCC ID on the host must be supplied to the installer (electronic is ok)</a:t>
            </a:r>
          </a:p>
          <a:p>
            <a:pPr lvl="1">
              <a:buFont typeface="Arial" charset="0"/>
              <a:buChar char="•"/>
            </a:pPr>
            <a:r>
              <a:rPr lang="en-GB" altLang="en-US" sz="2600" smtClean="0"/>
              <a:t>The Grantee is always responsible for compliance in the end host installation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BA191-4C03-46D1-AE6E-C1E1A6C40DB9}" type="slidenum">
              <a:rPr lang="en-US" smtClean="0"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002BB4"/>
                </a:solidFill>
              </a:rPr>
              <a:t>Useful Module KDB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49763"/>
          </a:xfrm>
        </p:spPr>
        <p:txBody>
          <a:bodyPr/>
          <a:lstStyle/>
          <a:p>
            <a:r>
              <a:rPr lang="en-GB" altLang="en-US" smtClean="0"/>
              <a:t>If you are in the module business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Sleep with </a:t>
            </a:r>
            <a:r>
              <a:rPr lang="en-GB" altLang="en-US" b="1" smtClean="0"/>
              <a:t>KDB 996369</a:t>
            </a:r>
            <a:r>
              <a:rPr lang="en-GB" altLang="en-US" smtClean="0"/>
              <a:t> under your pillow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KDB 784748 contains labelling requirements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KDB 447498 contains RF Exposure, </a:t>
            </a:r>
            <a:br>
              <a:rPr lang="en-GB" altLang="en-US" smtClean="0"/>
            </a:br>
            <a:r>
              <a:rPr lang="en-GB" altLang="en-US" smtClean="0"/>
              <a:t>   MPE and SAR test guidance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KDB 616217 contains SAR host guidance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B127B-E3E6-44B0-B7AA-727A400F42FE}" type="slidenum">
              <a:rPr lang="en-US" smtClean="0"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002BB4"/>
                </a:solidFill>
              </a:rPr>
              <a:t>IC Modular Approvals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GB" altLang="en-US" smtClean="0"/>
              <a:t>Canada has Modular Approval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RSS-GEN section 3.2 contains information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Requirements and Labelling similar to FCC</a:t>
            </a:r>
          </a:p>
          <a:p>
            <a:pPr lvl="2"/>
            <a:r>
              <a:rPr lang="en-GB" altLang="en-US" smtClean="0"/>
              <a:t>The module must show the IC number</a:t>
            </a:r>
          </a:p>
          <a:p>
            <a:pPr lvl="2"/>
            <a:r>
              <a:rPr lang="en-GB" altLang="en-US" smtClean="0"/>
              <a:t>The module must show the model (“Model: “)</a:t>
            </a:r>
          </a:p>
          <a:p>
            <a:pPr lvl="2"/>
            <a:r>
              <a:rPr lang="en-GB" altLang="en-US" smtClean="0"/>
              <a:t>The host label states:   Contains IC: XXXX-YYYYY</a:t>
            </a:r>
          </a:p>
          <a:p>
            <a:pPr lvl="3">
              <a:buFont typeface="Arial" charset="0"/>
              <a:buChar char="•"/>
            </a:pPr>
            <a:r>
              <a:rPr lang="en-GB" altLang="en-US" smtClean="0"/>
              <a:t>The host label does not need to show the module’s model number</a:t>
            </a:r>
          </a:p>
          <a:p>
            <a:pPr lvl="2"/>
            <a:r>
              <a:rPr lang="en-GB" altLang="en-US" smtClean="0"/>
              <a:t>FCC will allow an electronic version of the module’s ID on the host and IC is considering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81E88-6F65-4FCF-83CC-0117B82E7987}" type="slidenum">
              <a:rPr lang="en-US" smtClean="0"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002BB4"/>
                </a:solidFill>
              </a:rPr>
              <a:t>IC Modular Approvals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GB" altLang="en-US" smtClean="0"/>
              <a:t>Canada has Modular Approval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The eight technical criteria are very similar</a:t>
            </a:r>
          </a:p>
          <a:p>
            <a:pPr lvl="2"/>
            <a:r>
              <a:rPr lang="en-GB" altLang="en-US" smtClean="0"/>
              <a:t>A letter must be supplied during application</a:t>
            </a:r>
          </a:p>
          <a:p>
            <a:pPr lvl="2"/>
            <a:r>
              <a:rPr lang="en-GB" altLang="en-US" smtClean="0"/>
              <a:t>Letter must be for RSS-GEN, not for FCC 15.212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For IC, Licensed Modules use the same eight criteria as Unlicensed Modules, unlike FCC</a:t>
            </a:r>
          </a:p>
          <a:p>
            <a:pPr lvl="2"/>
            <a:r>
              <a:rPr lang="en-GB" altLang="en-US" smtClean="0"/>
              <a:t>We expect the FCC to add licensed modular in an NPRM to be announced in April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92602-A2B3-4E44-9B34-ED71D5B0354A}" type="slidenum">
              <a:rPr lang="en-US" smtClean="0"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002BB4"/>
                </a:solidFill>
              </a:rPr>
              <a:t>IC Modular Approvals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r>
              <a:rPr lang="en-GB" altLang="en-US" smtClean="0"/>
              <a:t>Canada has Limited Modular Approval too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RSS-GEN section 3.2.3 contains information</a:t>
            </a:r>
          </a:p>
          <a:p>
            <a:pPr lvl="2"/>
            <a:r>
              <a:rPr lang="en-GB" altLang="en-US" smtClean="0"/>
              <a:t>Similar to FCC Limited Modular Approvals</a:t>
            </a:r>
          </a:p>
          <a:p>
            <a:pPr lvl="2"/>
            <a:r>
              <a:rPr lang="en-GB" altLang="en-US" smtClean="0"/>
              <a:t>Same approach to be followed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BC932-25FE-4A84-98D0-3ED172A03160}" type="slidenum">
              <a:rPr lang="en-US" smtClean="0"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002BB4"/>
                </a:solidFill>
              </a:rPr>
              <a:t>IC Modular Approvals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953000"/>
          </a:xfrm>
        </p:spPr>
        <p:txBody>
          <a:bodyPr/>
          <a:lstStyle/>
          <a:p>
            <a:r>
              <a:rPr lang="en-GB" altLang="en-US" smtClean="0"/>
              <a:t>Modular approvals, RSS-GEN, section 3.2</a:t>
            </a:r>
          </a:p>
          <a:p>
            <a:pPr lvl="1">
              <a:buFont typeface="Arial" charset="0"/>
              <a:buChar char="•"/>
            </a:pPr>
            <a:r>
              <a:rPr lang="en-GB" altLang="en-US" sz="2600" smtClean="0"/>
              <a:t>Host label must reference the module’s IC number but not the Model number</a:t>
            </a:r>
          </a:p>
          <a:p>
            <a:pPr lvl="1">
              <a:buFontTx/>
              <a:buNone/>
            </a:pPr>
            <a:endParaRPr lang="en-GB" altLang="en-US" smtClean="0"/>
          </a:p>
          <a:p>
            <a:pPr lvl="1">
              <a:buFont typeface="Arial" charset="0"/>
              <a:buChar char="•"/>
            </a:pPr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ABD4A-3D77-4796-AD10-C0C668654063}" type="slidenum">
              <a:rPr lang="en-US" smtClean="0"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002BB4"/>
                </a:solidFill>
              </a:rPr>
              <a:t>RF Exposure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953000"/>
          </a:xfrm>
        </p:spPr>
        <p:txBody>
          <a:bodyPr/>
          <a:lstStyle/>
          <a:p>
            <a:r>
              <a:rPr lang="en-GB" altLang="en-US" smtClean="0"/>
              <a:t>RF Exposure for the FCC and IC</a:t>
            </a:r>
          </a:p>
          <a:p>
            <a:pPr lvl="1">
              <a:buFont typeface="Arial" charset="0"/>
              <a:buChar char="•"/>
            </a:pPr>
            <a:r>
              <a:rPr lang="en-GB" altLang="en-US" sz="2600" smtClean="0"/>
              <a:t>Mobile Devices</a:t>
            </a:r>
          </a:p>
          <a:p>
            <a:pPr lvl="2"/>
            <a:r>
              <a:rPr lang="en-GB" altLang="en-US" sz="2200" smtClean="0"/>
              <a:t>More than 20cm from any user</a:t>
            </a:r>
          </a:p>
          <a:p>
            <a:pPr lvl="2"/>
            <a:r>
              <a:rPr lang="en-GB" altLang="en-US" sz="2200" smtClean="0"/>
              <a:t>Typically a calculation based on output power</a:t>
            </a:r>
          </a:p>
          <a:p>
            <a:pPr lvl="2"/>
            <a:r>
              <a:rPr lang="en-GB" altLang="en-US" sz="2200" smtClean="0"/>
              <a:t>Quite a general, calculation assessment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Based on power and distance</a:t>
            </a:r>
          </a:p>
          <a:p>
            <a:pPr lvl="1">
              <a:buFont typeface="Arial" charset="0"/>
              <a:buChar char="•"/>
            </a:pPr>
            <a:r>
              <a:rPr lang="en-GB" altLang="en-US" sz="2600" smtClean="0"/>
              <a:t>Portable Devices</a:t>
            </a:r>
          </a:p>
          <a:p>
            <a:pPr lvl="2"/>
            <a:r>
              <a:rPr lang="en-GB" altLang="en-US" sz="2200" smtClean="0"/>
              <a:t>Less than 20cm from a person</a:t>
            </a:r>
          </a:p>
          <a:p>
            <a:pPr lvl="2"/>
            <a:r>
              <a:rPr lang="en-GB" altLang="en-US" sz="2200" smtClean="0"/>
              <a:t>This is an exact measurement of a specific product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Antenna, enclosure, configuration specific</a:t>
            </a:r>
          </a:p>
          <a:p>
            <a:pPr lvl="1">
              <a:buFont typeface="Arial" charset="0"/>
              <a:buChar char="•"/>
            </a:pPr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4F184D-88AF-4FDC-A3C5-F65F1FBC5744}" type="slidenum">
              <a:rPr lang="en-US" smtClean="0"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002BB4"/>
                </a:solidFill>
              </a:rPr>
              <a:t>RF Exposure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953000"/>
          </a:xfrm>
        </p:spPr>
        <p:txBody>
          <a:bodyPr/>
          <a:lstStyle/>
          <a:p>
            <a:pPr lvl="1">
              <a:buFont typeface="Arial" charset="0"/>
              <a:buChar char="•"/>
            </a:pPr>
            <a:r>
              <a:rPr lang="en-GB" altLang="en-US" sz="2600" smtClean="0"/>
              <a:t>Most modules are therefore Mobile</a:t>
            </a:r>
          </a:p>
          <a:p>
            <a:pPr lvl="2"/>
            <a:r>
              <a:rPr lang="en-GB" altLang="en-US" sz="2200" smtClean="0"/>
              <a:t>MPE assessment at 20cm</a:t>
            </a:r>
          </a:p>
          <a:p>
            <a:pPr lvl="2"/>
            <a:r>
              <a:rPr lang="en-GB" altLang="en-US" sz="2200" smtClean="0"/>
              <a:t>Calculation based on output power and antenna gain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With modules, antenna gain may not be known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Worst case values might be used</a:t>
            </a:r>
          </a:p>
          <a:p>
            <a:pPr lvl="2"/>
            <a:r>
              <a:rPr lang="en-GB" altLang="en-US" sz="2200" smtClean="0"/>
              <a:t>Grant Notes state that the module is “Mobile”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More than 20cm from users</a:t>
            </a:r>
          </a:p>
          <a:p>
            <a:pPr lvl="4">
              <a:buFont typeface="Arial" charset="0"/>
              <a:buChar char="•"/>
            </a:pPr>
            <a:r>
              <a:rPr lang="en-GB" altLang="en-US" sz="1800" smtClean="0"/>
              <a:t>There is a power threshold to trigger a SAR assessment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Must not co-locate with other transmitter antennas</a:t>
            </a:r>
          </a:p>
          <a:p>
            <a:pPr lvl="4">
              <a:buFont typeface="Arial" charset="0"/>
              <a:buChar char="•"/>
            </a:pPr>
            <a:r>
              <a:rPr lang="en-GB" altLang="en-US" sz="1800" smtClean="0"/>
              <a:t>“Except in accordance with FCC procedures”</a:t>
            </a:r>
          </a:p>
          <a:p>
            <a:pPr lvl="4">
              <a:buFont typeface="Arial" charset="0"/>
              <a:buChar char="•"/>
            </a:pPr>
            <a:r>
              <a:rPr lang="en-GB" altLang="en-US" sz="1800" smtClean="0"/>
              <a:t>Common use of a Class 2 Permissive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4877B-83E7-46CC-B06B-A9A3CE5EDA9F}" type="slidenum">
              <a:rPr lang="en-US" smtClean="0"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002BB4"/>
                </a:solidFill>
              </a:rPr>
              <a:t>Why modules?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76800"/>
          </a:xfrm>
        </p:spPr>
        <p:txBody>
          <a:bodyPr/>
          <a:lstStyle/>
          <a:p>
            <a:r>
              <a:rPr lang="en-GB" altLang="en-US" smtClean="0"/>
              <a:t>A change in Industry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Radio boffins, no more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It’s a wireless world</a:t>
            </a:r>
          </a:p>
          <a:p>
            <a:pPr lvl="2"/>
            <a:r>
              <a:rPr lang="en-GB" altLang="en-US" smtClean="0"/>
              <a:t>Buy a pre-approved module</a:t>
            </a:r>
          </a:p>
          <a:p>
            <a:pPr lvl="2"/>
            <a:r>
              <a:rPr lang="en-GB" altLang="en-US" smtClean="0"/>
              <a:t>Integrate modules into hosts</a:t>
            </a:r>
          </a:p>
          <a:p>
            <a:pPr lvl="2"/>
            <a:r>
              <a:rPr lang="en-GB" altLang="en-US" smtClean="0"/>
              <a:t>Entrepreneurs and marketing people</a:t>
            </a:r>
          </a:p>
          <a:p>
            <a:pPr lvl="2"/>
            <a:r>
              <a:rPr lang="en-GB" altLang="en-US" smtClean="0"/>
              <a:t>Laptops with WWAN, WLAN and Bluetooth</a:t>
            </a:r>
          </a:p>
          <a:p>
            <a:pPr lvl="1">
              <a:buFont typeface="Arial" charset="0"/>
              <a:buChar char="•"/>
            </a:pPr>
            <a:r>
              <a:rPr lang="en-GB" altLang="en-US" smtClean="0"/>
              <a:t>A challenge for our industry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270AB-69A8-4EE1-820C-47DCDCA1346A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002BB4"/>
                </a:solidFill>
              </a:rPr>
              <a:t>RF Exposure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953000"/>
          </a:xfrm>
        </p:spPr>
        <p:txBody>
          <a:bodyPr/>
          <a:lstStyle/>
          <a:p>
            <a:pPr lvl="1">
              <a:buFont typeface="Arial" charset="0"/>
              <a:buChar char="•"/>
            </a:pPr>
            <a:r>
              <a:rPr lang="en-GB" altLang="en-US" sz="2600" smtClean="0"/>
              <a:t>Most modules Mobile</a:t>
            </a:r>
          </a:p>
          <a:p>
            <a:pPr lvl="2"/>
            <a:r>
              <a:rPr lang="en-GB" altLang="en-US" sz="2200" smtClean="0"/>
              <a:t>Modules may be co-located in real installation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Transmit antennas within 20cm of each other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Transmit at the same time</a:t>
            </a:r>
          </a:p>
          <a:p>
            <a:pPr lvl="2"/>
            <a:r>
              <a:rPr lang="en-GB" altLang="en-US" sz="2200" smtClean="0"/>
              <a:t>Co-Location can be handled theoretically at the time of certification for the Module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Even if future co-locations are not known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Typical co-location scenarios</a:t>
            </a:r>
          </a:p>
          <a:p>
            <a:pPr lvl="4">
              <a:buFont typeface="Arial" charset="0"/>
              <a:buChar char="•"/>
            </a:pPr>
            <a:r>
              <a:rPr lang="en-GB" altLang="en-US" sz="1800" smtClean="0"/>
              <a:t>Examples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Grant notes state “No co-location, except as detailed in filing”</a:t>
            </a:r>
          </a:p>
          <a:p>
            <a:pPr lvl="2"/>
            <a:r>
              <a:rPr lang="en-GB" altLang="en-US" sz="2200" smtClean="0"/>
              <a:t>Any co-location which has been calculated at the time of certification would not require a Permissive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A1C0D-42CA-4608-85D1-DFBD0E2988DF}" type="slidenum">
              <a:rPr lang="en-US" smtClean="0"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002BB4"/>
                </a:solidFill>
              </a:rPr>
              <a:t>RF Exposure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953000"/>
          </a:xfrm>
        </p:spPr>
        <p:txBody>
          <a:bodyPr/>
          <a:lstStyle/>
          <a:p>
            <a:pPr lvl="1">
              <a:buFont typeface="Arial" charset="0"/>
              <a:buChar char="•"/>
            </a:pPr>
            <a:r>
              <a:rPr lang="en-GB" altLang="en-US" sz="2600" smtClean="0"/>
              <a:t>It is possible to certify a module as Portable</a:t>
            </a:r>
          </a:p>
          <a:p>
            <a:pPr lvl="2"/>
            <a:r>
              <a:rPr lang="en-GB" altLang="en-US" sz="2200" smtClean="0"/>
              <a:t>If the output power of the module is below the power threshold to allow Portable use without SAR testing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Section 4.3 of KDB 447498</a:t>
            </a:r>
          </a:p>
          <a:p>
            <a:pPr lvl="2"/>
            <a:r>
              <a:rPr lang="en-GB" altLang="en-US" sz="2200" smtClean="0"/>
              <a:t>Based on maximum transmitter output power, </a:t>
            </a:r>
            <a:br>
              <a:rPr lang="en-GB" altLang="en-US" sz="2200" smtClean="0"/>
            </a:br>
            <a:r>
              <a:rPr lang="en-GB" altLang="en-US" sz="2200" smtClean="0"/>
              <a:t>antenna distance from user, and transmitter frequency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This could allow Portable use in any host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May need installation control and/or professional installation</a:t>
            </a:r>
          </a:p>
          <a:p>
            <a:pPr lvl="4">
              <a:buFont typeface="Arial" charset="0"/>
              <a:buChar char="•"/>
            </a:pPr>
            <a:r>
              <a:rPr lang="en-GB" altLang="en-US" sz="1800" smtClean="0"/>
              <a:t>Power to be added to other modules for co-location</a:t>
            </a:r>
          </a:p>
          <a:p>
            <a:pPr lvl="2"/>
            <a:r>
              <a:rPr lang="en-GB" altLang="en-US" sz="2200" smtClean="0"/>
              <a:t>If output power of the module is above the power threshold to allow portable use without SAR testing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Then SAR testing of the module could be possible!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A8572-C7F2-4DE9-8722-E676BD90AB53}" type="slidenum">
              <a:rPr lang="en-US" smtClean="0"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002BB4"/>
                </a:solidFill>
              </a:rPr>
              <a:t>RF Exposure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953000"/>
          </a:xfrm>
        </p:spPr>
        <p:txBody>
          <a:bodyPr/>
          <a:lstStyle/>
          <a:p>
            <a:pPr lvl="1">
              <a:buFont typeface="Arial" charset="0"/>
              <a:buChar char="•"/>
            </a:pPr>
            <a:r>
              <a:rPr lang="en-GB" altLang="en-US" sz="2600" smtClean="0"/>
              <a:t>It is possible to certify a module as Portable</a:t>
            </a:r>
          </a:p>
          <a:p>
            <a:pPr lvl="2"/>
            <a:r>
              <a:rPr lang="en-GB" altLang="en-US" sz="2200" smtClean="0"/>
              <a:t>SAR test on the module with an antenna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Limitations are based on SAR result</a:t>
            </a:r>
          </a:p>
          <a:p>
            <a:pPr lvl="2"/>
            <a:r>
              <a:rPr lang="en-GB" altLang="en-US" sz="2200" smtClean="0"/>
              <a:t>Lower SAR result allows greater flexibility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&lt;0.4 W/kg = any host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&lt;0.8 W/kg = any range of suitable hosts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&lt;1.2 W/kg = single platform type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&lt;1.4 W/kg = re-test for any host</a:t>
            </a:r>
          </a:p>
          <a:p>
            <a:pPr lvl="2"/>
            <a:r>
              <a:rPr lang="en-GB" altLang="en-US" sz="2200" smtClean="0"/>
              <a:t>SAR is specific to antennas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Only certified for use with tested antenna(s)</a:t>
            </a:r>
          </a:p>
          <a:p>
            <a:pPr lvl="4">
              <a:buFont typeface="Arial" charset="0"/>
              <a:buChar char="•"/>
            </a:pPr>
            <a:r>
              <a:rPr lang="en-GB" altLang="en-US" sz="1800" smtClean="0"/>
              <a:t>Other antennas through Class 2 Permissive Change</a:t>
            </a:r>
          </a:p>
          <a:p>
            <a:pPr lvl="2"/>
            <a:r>
              <a:rPr lang="en-GB" altLang="en-US" sz="2200" smtClean="0"/>
              <a:t>Grant notes list SAR and hosts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8042F-D924-4811-B9B5-2BBFAD7174EF}" type="slidenum">
              <a:rPr lang="en-US" smtClean="0"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002BB4"/>
                </a:solidFill>
              </a:rPr>
              <a:t>RF Exposure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953000"/>
          </a:xfrm>
        </p:spPr>
        <p:txBody>
          <a:bodyPr/>
          <a:lstStyle/>
          <a:p>
            <a:pPr lvl="1">
              <a:buFont typeface="Arial" charset="0"/>
              <a:buChar char="•"/>
            </a:pPr>
            <a:r>
              <a:rPr lang="en-GB" altLang="en-US" sz="2600" smtClean="0"/>
              <a:t>Mobile Module into a Portable Host</a:t>
            </a:r>
          </a:p>
          <a:p>
            <a:pPr lvl="2"/>
            <a:r>
              <a:rPr lang="en-GB" altLang="en-US" sz="2200" smtClean="0"/>
              <a:t>Module certified as Mobile at &gt;20 cm</a:t>
            </a:r>
          </a:p>
          <a:p>
            <a:pPr lvl="2"/>
            <a:r>
              <a:rPr lang="en-GB" altLang="en-US" sz="2200" smtClean="0"/>
              <a:t>Installer wishes to put into a Portable Host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The Grant notes might say “more than 20cm”</a:t>
            </a:r>
          </a:p>
          <a:p>
            <a:pPr lvl="2"/>
            <a:r>
              <a:rPr lang="en-GB" altLang="en-US" sz="2200" smtClean="0"/>
              <a:t>Is the output power above the threshold?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If not, then SAR is not required</a:t>
            </a:r>
          </a:p>
          <a:p>
            <a:pPr lvl="2"/>
            <a:r>
              <a:rPr lang="en-GB" altLang="en-US" sz="2200" smtClean="0"/>
              <a:t>If power is above threshold, then SAR testing needed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Perform SAR test on host and module combination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Module Grantee to complete a Class 2 Permissive Change</a:t>
            </a:r>
          </a:p>
          <a:p>
            <a:pPr lvl="2"/>
            <a:r>
              <a:rPr lang="en-GB" altLang="en-US" sz="2200" smtClean="0"/>
              <a:t>If host uses proximity sensors</a:t>
            </a:r>
          </a:p>
          <a:p>
            <a:pPr lvl="3">
              <a:buFont typeface="Arial" charset="0"/>
              <a:buChar char="•"/>
            </a:pPr>
            <a:r>
              <a:rPr lang="en-GB" altLang="en-US" sz="1800" smtClean="0"/>
              <a:t>Module will require new FCC certification with that host</a:t>
            </a:r>
          </a:p>
          <a:p>
            <a:pPr lvl="4">
              <a:buFont typeface="Arial" charset="0"/>
              <a:buChar char="•"/>
            </a:pPr>
            <a:r>
              <a:rPr lang="en-GB" altLang="en-US" sz="1800" smtClean="0"/>
              <a:t>And agreements with OEM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294E0-46EE-4394-893C-2154269F6D4A}" type="slidenum">
              <a:rPr lang="en-US" smtClean="0"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002BB4"/>
                </a:solidFill>
              </a:rPr>
              <a:t>Modules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6934200" cy="4343400"/>
          </a:xfrm>
        </p:spPr>
        <p:txBody>
          <a:bodyPr/>
          <a:lstStyle/>
          <a:p>
            <a:pPr marL="457200" lvl="1" indent="0" algn="ctr">
              <a:buFontTx/>
              <a:buNone/>
            </a:pPr>
            <a:r>
              <a:rPr lang="en-GB" altLang="en-US" sz="3200" smtClean="0"/>
              <a:t>Good luck!</a:t>
            </a:r>
          </a:p>
        </p:txBody>
      </p:sp>
      <p:pic>
        <p:nvPicPr>
          <p:cNvPr id="35844" name="Picture 2" descr="https://sp.yimg.com/ib/th?id=HN.608017973064765100&amp;pid=15.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367665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5" y="2149475"/>
            <a:ext cx="3565525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F3E72-65BC-4E0D-8AB3-22A408F97FFE}" type="slidenum">
              <a:rPr lang="en-US" smtClean="0"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15000" t="2000" r="15000" b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>
                <a:solidFill>
                  <a:srgbClr val="002BB4"/>
                </a:solidFill>
              </a:rPr>
              <a:t>Questions?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876800"/>
          </a:xfrm>
        </p:spPr>
        <p:txBody>
          <a:bodyPr/>
          <a:lstStyle/>
          <a:p>
            <a:pPr eaLnBrk="1" hangingPunct="1"/>
            <a:r>
              <a:rPr lang="en-GB" altLang="en-US" smtClean="0"/>
              <a:t>Contacts:</a:t>
            </a:r>
          </a:p>
          <a:p>
            <a:pPr lvl="1" eaLnBrk="1" hangingPunct="1">
              <a:buFont typeface="Arial" charset="0"/>
              <a:buChar char="•"/>
            </a:pPr>
            <a:endParaRPr lang="en-GB" altLang="en-US" smtClean="0"/>
          </a:p>
          <a:p>
            <a:pPr lvl="1" eaLnBrk="1" hangingPunct="1">
              <a:buFont typeface="Arial" charset="0"/>
              <a:buChar char="•"/>
            </a:pPr>
            <a:r>
              <a:rPr lang="en-GB" altLang="en-US" smtClean="0">
                <a:hlinkClick r:id="rId4"/>
              </a:rPr>
              <a:t>michaeld@acbcert.com</a:t>
            </a:r>
            <a:endParaRPr lang="en-GB" altLang="en-US" smtClean="0"/>
          </a:p>
          <a:p>
            <a:pPr lvl="1" eaLnBrk="1" hangingPunct="1">
              <a:buFont typeface="Arial" charset="0"/>
              <a:buChar char="•"/>
            </a:pPr>
            <a:endParaRPr lang="en-GB" altLang="en-US" smtClean="0"/>
          </a:p>
          <a:p>
            <a:pPr lvl="1" eaLnBrk="1" hangingPunct="1">
              <a:buFont typeface="Arial" charset="0"/>
              <a:buChar char="•"/>
            </a:pPr>
            <a:r>
              <a:rPr lang="en-GB" altLang="en-US" smtClean="0">
                <a:hlinkClick r:id="rId5"/>
              </a:rPr>
              <a:t>www.acbcert.com</a:t>
            </a:r>
            <a:endParaRPr lang="en-GB" altLang="en-US" smtClean="0"/>
          </a:p>
          <a:p>
            <a:pPr lvl="1" eaLnBrk="1" hangingPunct="1">
              <a:buFont typeface="Arial" charset="0"/>
              <a:buChar char="•"/>
            </a:pPr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83369-DF1C-4723-B9BC-677241D746CB}" type="slidenum">
              <a:rPr lang="en-US" smtClean="0"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>
                <a:solidFill>
                  <a:srgbClr val="002BB4"/>
                </a:solidFill>
              </a:rPr>
              <a:t>Modular Approval Types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029200"/>
          </a:xfrm>
        </p:spPr>
        <p:txBody>
          <a:bodyPr/>
          <a:lstStyle/>
          <a:p>
            <a:pPr eaLnBrk="1" hangingPunct="1"/>
            <a:r>
              <a:rPr lang="en-GB" altLang="en-US" smtClean="0"/>
              <a:t>Some examples:</a:t>
            </a:r>
          </a:p>
          <a:p>
            <a:pPr eaLnBrk="1" hangingPunct="1"/>
            <a:endParaRPr lang="en-GB" altLang="en-US" sz="1000" dirty="0" smtClean="0"/>
          </a:p>
          <a:p>
            <a:pPr eaLnBrk="1" hangingPunct="1"/>
            <a:r>
              <a:rPr lang="en-GB" altLang="en-US" dirty="0" smtClean="0"/>
              <a:t>A radio module to be approved for use in any host and sold to anyone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altLang="en-US" dirty="0" smtClean="0"/>
              <a:t>The transmitter module is fully assessed to all the requirements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altLang="en-US" dirty="0" smtClean="0"/>
              <a:t>The module is intended for any environment</a:t>
            </a:r>
          </a:p>
          <a:p>
            <a:pPr lvl="2" eaLnBrk="1" hangingPunct="1"/>
            <a:r>
              <a:rPr lang="en-GB" altLang="en-US" dirty="0" smtClean="0"/>
              <a:t>Within the scope of the certification parameters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altLang="en-US" dirty="0" smtClean="0"/>
              <a:t>In certification terms, this is known as: </a:t>
            </a:r>
            <a:br>
              <a:rPr lang="en-GB" altLang="en-US" dirty="0" smtClean="0"/>
            </a:br>
            <a:r>
              <a:rPr lang="en-GB" altLang="en-US" dirty="0" smtClean="0"/>
              <a:t>  Full or Single Modular Approval</a:t>
            </a:r>
          </a:p>
          <a:p>
            <a:pPr lvl="2" eaLnBrk="1" hangingPunct="1"/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44C332-F891-4173-B4D6-1945AFA3E534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>
                <a:solidFill>
                  <a:srgbClr val="002BB4"/>
                </a:solidFill>
              </a:rPr>
              <a:t>Modular Approval Types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876800"/>
          </a:xfrm>
        </p:spPr>
        <p:txBody>
          <a:bodyPr/>
          <a:lstStyle/>
          <a:p>
            <a:pPr eaLnBrk="1" hangingPunct="1"/>
            <a:r>
              <a:rPr lang="en-GB" altLang="en-US" smtClean="0"/>
              <a:t>A radio module to be approved for use in a specific host or environment and used under control of the module manufacturer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altLang="en-US" smtClean="0"/>
              <a:t>The transmitter module is assessed to specific, applicable requirements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altLang="en-US" smtClean="0"/>
              <a:t>The module is intended for a use or an installation in specific environment(s)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altLang="en-US" smtClean="0"/>
              <a:t>In certification terms, this is known as:</a:t>
            </a:r>
            <a:br>
              <a:rPr lang="en-GB" altLang="en-US" smtClean="0"/>
            </a:br>
            <a:r>
              <a:rPr lang="en-GB" altLang="en-US" smtClean="0"/>
              <a:t>   Limited Modular Approval</a:t>
            </a:r>
          </a:p>
          <a:p>
            <a:pPr lvl="2" eaLnBrk="1" hangingPunct="1"/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64E13-BB18-4763-8BFC-C07280FB502E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>
                <a:solidFill>
                  <a:srgbClr val="002BB4"/>
                </a:solidFill>
              </a:rPr>
              <a:t>Modular Approval Types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876800"/>
          </a:xfrm>
        </p:spPr>
        <p:txBody>
          <a:bodyPr/>
          <a:lstStyle/>
          <a:p>
            <a:pPr eaLnBrk="1" hangingPunct="1"/>
            <a:r>
              <a:rPr lang="en-GB" altLang="en-US" smtClean="0"/>
              <a:t>A series of similar devices require certification and they share a common radio module or radio circuitry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altLang="en-US" smtClean="0"/>
              <a:t>The transmitter module is assessed to applicable requirements, for use with hosts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altLang="en-US" smtClean="0"/>
              <a:t>The module is intended for those specific hosts and environments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altLang="en-US" smtClean="0"/>
              <a:t>In certification terms, this is known as:</a:t>
            </a:r>
            <a:br>
              <a:rPr lang="en-GB" altLang="en-US" smtClean="0"/>
            </a:br>
            <a:r>
              <a:rPr lang="en-GB" altLang="en-US" smtClean="0"/>
              <a:t>   Limited Modular Approval</a:t>
            </a:r>
          </a:p>
          <a:p>
            <a:pPr lvl="2" eaLnBrk="1" hangingPunct="1"/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80F064-AF6D-403D-895E-337DC652CF17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>
                <a:solidFill>
                  <a:srgbClr val="002BB4"/>
                </a:solidFill>
              </a:rPr>
              <a:t>FCC Modular Approval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953000"/>
          </a:xfrm>
        </p:spPr>
        <p:txBody>
          <a:bodyPr/>
          <a:lstStyle/>
          <a:p>
            <a:pPr eaLnBrk="1" hangingPunct="1"/>
            <a:r>
              <a:rPr lang="en-GB" altLang="en-US" smtClean="0"/>
              <a:t>Modular Approval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altLang="en-US" smtClean="0"/>
              <a:t>The Module will have the FCC ID</a:t>
            </a:r>
          </a:p>
          <a:p>
            <a:pPr lvl="3" eaLnBrk="1" hangingPunct="1">
              <a:buFont typeface="Arial" charset="0"/>
              <a:buChar char="•"/>
            </a:pPr>
            <a:r>
              <a:rPr lang="en-GB" altLang="en-US" smtClean="0"/>
              <a:t>The module must be labelled with the FCC ID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altLang="en-US" smtClean="0"/>
              <a:t>Any host incorporating the module will show that the module is contained within it</a:t>
            </a:r>
          </a:p>
          <a:p>
            <a:pPr lvl="2" eaLnBrk="1" hangingPunct="1"/>
            <a:r>
              <a:rPr lang="en-GB" altLang="en-US" smtClean="0"/>
              <a:t>Contains FCC ID: XXXYYYYY</a:t>
            </a:r>
          </a:p>
          <a:p>
            <a:pPr lvl="2" eaLnBrk="1" hangingPunct="1"/>
            <a:r>
              <a:rPr lang="en-GB" altLang="en-US" smtClean="0"/>
              <a:t>FCC ID will relate to module, not host</a:t>
            </a:r>
          </a:p>
          <a:p>
            <a:pPr lvl="1" eaLnBrk="1" hangingPunct="1">
              <a:buFont typeface="Arial" charset="0"/>
              <a:buChar char="•"/>
            </a:pPr>
            <a:r>
              <a:rPr lang="en-GB" altLang="en-US" smtClean="0"/>
              <a:t>Modular Approval is defined in Part 15.212</a:t>
            </a:r>
          </a:p>
          <a:p>
            <a:pPr lvl="2" eaLnBrk="1" hangingPunct="1"/>
            <a:r>
              <a:rPr lang="en-GB" altLang="en-US" smtClean="0"/>
              <a:t>Part 15 C, which is unlicensed intentional radiators</a:t>
            </a:r>
          </a:p>
          <a:p>
            <a:pPr lvl="3" eaLnBrk="1" hangingPunct="1">
              <a:buFont typeface="Arial" charset="0"/>
              <a:buChar char="•"/>
            </a:pPr>
            <a:r>
              <a:rPr lang="en-GB" altLang="en-US" smtClean="0"/>
              <a:t>Licensed devices do also get certified as modules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4B10C-B382-40C6-B103-9E4BAE0F925A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002BB4"/>
                </a:solidFill>
              </a:rPr>
              <a:t>FCC Modular Approval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373563"/>
          </a:xfrm>
        </p:spPr>
        <p:txBody>
          <a:bodyPr/>
          <a:lstStyle/>
          <a:p>
            <a:r>
              <a:rPr lang="en-GB" altLang="en-US" sz="3000" smtClean="0"/>
              <a:t>Technical, administrative, testing and certification requirements for Modular Approval</a:t>
            </a:r>
          </a:p>
          <a:p>
            <a:pPr lvl="1">
              <a:buFont typeface="Arial" charset="0"/>
              <a:buChar char="•"/>
            </a:pPr>
            <a:r>
              <a:rPr lang="en-GB" altLang="en-US" sz="2600" smtClean="0"/>
              <a:t>A set of criteria exist for getting full Modular Approval certification and allowing the module to be used in any host</a:t>
            </a:r>
          </a:p>
          <a:p>
            <a:pPr lvl="1">
              <a:buFont typeface="Arial" charset="0"/>
              <a:buChar char="•"/>
            </a:pPr>
            <a:r>
              <a:rPr lang="en-GB" altLang="en-US" sz="2600" smtClean="0"/>
              <a:t>If you do not meet all criteria, then you cannot achieve full Modular Approval</a:t>
            </a:r>
          </a:p>
          <a:p>
            <a:pPr lvl="2"/>
            <a:endParaRPr lang="en-GB" altLang="en-US" sz="1000" smtClean="0"/>
          </a:p>
          <a:p>
            <a:pPr lvl="1">
              <a:buFontTx/>
              <a:buNone/>
            </a:pPr>
            <a:r>
              <a:rPr lang="en-GB" altLang="en-US" sz="2400" i="1" smtClean="0"/>
              <a:t>Modular Approval criteria shown on the next page: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4D95-0E39-419A-8872-AD20B1FF01F3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002BB4"/>
                </a:solidFill>
              </a:rPr>
              <a:t>FCC Modular Approval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GB" altLang="en-US" sz="3000" smtClean="0"/>
              <a:t> Eight criteria for Modular Approval</a:t>
            </a:r>
            <a:r>
              <a:rPr lang="en-GB" altLang="en-US" sz="2600" smtClean="0"/>
              <a:t> (15.212)</a:t>
            </a:r>
          </a:p>
          <a:p>
            <a:pPr marL="971550" lvl="1" indent="-514350">
              <a:buFontTx/>
              <a:buAutoNum type="arabicPeriod"/>
            </a:pPr>
            <a:r>
              <a:rPr lang="en-GB" altLang="en-US" sz="2600" smtClean="0"/>
              <a:t>Transmitter must have its own shield</a:t>
            </a:r>
          </a:p>
          <a:p>
            <a:pPr marL="971550" lvl="1" indent="-514350">
              <a:buFontTx/>
              <a:buAutoNum type="arabicPeriod"/>
            </a:pPr>
            <a:r>
              <a:rPr lang="en-GB" altLang="en-US" sz="2600" smtClean="0"/>
              <a:t>Must have buffered modulation/data inputs</a:t>
            </a:r>
          </a:p>
          <a:p>
            <a:pPr marL="971550" lvl="1" indent="-514350">
              <a:buFontTx/>
              <a:buAutoNum type="arabicPeriod"/>
            </a:pPr>
            <a:r>
              <a:rPr lang="en-GB" altLang="en-US" sz="2600" smtClean="0"/>
              <a:t>Must have power supply regulation</a:t>
            </a:r>
          </a:p>
          <a:p>
            <a:pPr marL="971550" lvl="1" indent="-514350">
              <a:buFontTx/>
              <a:buAutoNum type="arabicPeriod"/>
            </a:pPr>
            <a:r>
              <a:rPr lang="en-GB" altLang="en-US" sz="2600" smtClean="0"/>
              <a:t>Must meet Part 15 antenna requirements</a:t>
            </a:r>
          </a:p>
          <a:p>
            <a:pPr marL="971550" lvl="1" indent="-514350">
              <a:buFontTx/>
              <a:buAutoNum type="arabicPeriod"/>
            </a:pPr>
            <a:r>
              <a:rPr lang="en-GB" altLang="en-US" sz="2600" smtClean="0"/>
              <a:t>Must be tested in stand-alone configuration</a:t>
            </a:r>
          </a:p>
          <a:p>
            <a:pPr marL="971550" lvl="1" indent="-514350">
              <a:buFontTx/>
              <a:buAutoNum type="arabicPeriod"/>
            </a:pPr>
            <a:r>
              <a:rPr lang="en-GB" altLang="en-US" sz="2600" smtClean="0"/>
              <a:t>Must be labelled with the FCC ID</a:t>
            </a:r>
          </a:p>
          <a:p>
            <a:pPr marL="971550" lvl="1" indent="-514350">
              <a:buFontTx/>
              <a:buAutoNum type="arabicPeriod"/>
            </a:pPr>
            <a:r>
              <a:rPr lang="en-GB" altLang="en-US" sz="2600" smtClean="0"/>
              <a:t>Must meet its own FCC rule part</a:t>
            </a:r>
          </a:p>
          <a:p>
            <a:pPr marL="971550" lvl="1" indent="-514350">
              <a:buFontTx/>
              <a:buAutoNum type="arabicPeriod"/>
            </a:pPr>
            <a:r>
              <a:rPr lang="en-GB" altLang="en-US" sz="2600" smtClean="0"/>
              <a:t>Must meet RF Exposure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CB83E-7B09-415B-81F4-5AEF21EBEA27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2418</TotalTime>
  <Words>2012</Words>
  <Application>Microsoft Office PowerPoint</Application>
  <PresentationFormat>On-screen Show (4:3)</PresentationFormat>
  <Paragraphs>314</Paragraphs>
  <Slides>35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Wingdings</vt:lpstr>
      <vt:lpstr>Default Design</vt:lpstr>
      <vt:lpstr>ACB Module Assessment and Integration FCC and IC</vt:lpstr>
      <vt:lpstr>Introduction</vt:lpstr>
      <vt:lpstr>Why modules?</vt:lpstr>
      <vt:lpstr>Modular Approval Types</vt:lpstr>
      <vt:lpstr>Modular Approval Types</vt:lpstr>
      <vt:lpstr>Modular Approval Types</vt:lpstr>
      <vt:lpstr>FCC Modular Approval</vt:lpstr>
      <vt:lpstr>FCC Modular Approval</vt:lpstr>
      <vt:lpstr>FCC Modular Approval</vt:lpstr>
      <vt:lpstr>FCC Modular Approval</vt:lpstr>
      <vt:lpstr>FCC Integrating Modules</vt:lpstr>
      <vt:lpstr>FCC Integrating Modules</vt:lpstr>
      <vt:lpstr>FCC Integrating Modules</vt:lpstr>
      <vt:lpstr>FCC Limited Modular Approval</vt:lpstr>
      <vt:lpstr>FCC Limited Modular Approval</vt:lpstr>
      <vt:lpstr>FCC Limited Modular Approval</vt:lpstr>
      <vt:lpstr>FCC Limited Modular Approval</vt:lpstr>
      <vt:lpstr>FCC Limited Modular Approval</vt:lpstr>
      <vt:lpstr>FCC Limited Modular Approval</vt:lpstr>
      <vt:lpstr>Split Modular Approvals</vt:lpstr>
      <vt:lpstr>FCC Licensed Modules</vt:lpstr>
      <vt:lpstr>FCC Licensed Modules</vt:lpstr>
      <vt:lpstr>Useful Module KDB</vt:lpstr>
      <vt:lpstr>IC Modular Approvals</vt:lpstr>
      <vt:lpstr>IC Modular Approvals</vt:lpstr>
      <vt:lpstr>IC Modular Approvals</vt:lpstr>
      <vt:lpstr>IC Modular Approvals</vt:lpstr>
      <vt:lpstr>RF Exposure</vt:lpstr>
      <vt:lpstr>RF Exposure</vt:lpstr>
      <vt:lpstr>RF Exposure</vt:lpstr>
      <vt:lpstr>RF Exposure</vt:lpstr>
      <vt:lpstr>RF Exposure</vt:lpstr>
      <vt:lpstr>RF Exposure</vt:lpstr>
      <vt:lpstr>Modules</vt:lpstr>
      <vt:lpstr>Questions?</vt:lpstr>
    </vt:vector>
  </TitlesOfParts>
  <Company>Washington Laboratories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Measurement Procedures</dc:title>
  <dc:creator>Dennis</dc:creator>
  <cp:lastModifiedBy>Mark Briggs</cp:lastModifiedBy>
  <cp:revision>185</cp:revision>
  <dcterms:created xsi:type="dcterms:W3CDTF">2011-02-09T13:13:09Z</dcterms:created>
  <dcterms:modified xsi:type="dcterms:W3CDTF">2014-04-04T22:02:48Z</dcterms:modified>
</cp:coreProperties>
</file>