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3"/>
  </p:notesMasterIdLst>
  <p:handoutMasterIdLst>
    <p:handoutMasterId r:id="rId34"/>
  </p:handoutMasterIdLst>
  <p:sldIdLst>
    <p:sldId id="256" r:id="rId2"/>
    <p:sldId id="287" r:id="rId3"/>
    <p:sldId id="300" r:id="rId4"/>
    <p:sldId id="301" r:id="rId5"/>
    <p:sldId id="294" r:id="rId6"/>
    <p:sldId id="302" r:id="rId7"/>
    <p:sldId id="303" r:id="rId8"/>
    <p:sldId id="312" r:id="rId9"/>
    <p:sldId id="304" r:id="rId10"/>
    <p:sldId id="305" r:id="rId11"/>
    <p:sldId id="306" r:id="rId12"/>
    <p:sldId id="307" r:id="rId13"/>
    <p:sldId id="308" r:id="rId14"/>
    <p:sldId id="309" r:id="rId15"/>
    <p:sldId id="310" r:id="rId16"/>
    <p:sldId id="311" r:id="rId17"/>
    <p:sldId id="314" r:id="rId18"/>
    <p:sldId id="315" r:id="rId19"/>
    <p:sldId id="316" r:id="rId20"/>
    <p:sldId id="317" r:id="rId21"/>
    <p:sldId id="318" r:id="rId22"/>
    <p:sldId id="323" r:id="rId23"/>
    <p:sldId id="324" r:id="rId24"/>
    <p:sldId id="319" r:id="rId25"/>
    <p:sldId id="320" r:id="rId26"/>
    <p:sldId id="321" r:id="rId27"/>
    <p:sldId id="322" r:id="rId28"/>
    <p:sldId id="325" r:id="rId29"/>
    <p:sldId id="313" r:id="rId30"/>
    <p:sldId id="291" r:id="rId31"/>
    <p:sldId id="29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0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EF7B518-BF93-44E3-A1E8-7606D7A75A3A}" type="slidenum">
              <a:rPr lang="en-US"/>
              <a:pPr/>
              <a:t>‹#›</a:t>
            </a:fld>
            <a:endParaRPr lang="en-US"/>
          </a:p>
        </p:txBody>
      </p:sp>
    </p:spTree>
    <p:extLst>
      <p:ext uri="{BB962C8B-B14F-4D97-AF65-F5344CB8AC3E}">
        <p14:creationId xmlns:p14="http://schemas.microsoft.com/office/powerpoint/2010/main" val="633350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C7F5380-1204-4663-94F9-D2118D12AD87}" type="datetimeFigureOut">
              <a:rPr lang="en-US"/>
              <a:pPr/>
              <a:t>09/04/2014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920FB4A-0298-4084-8034-E08BCD42E681}" type="slidenum">
              <a:rPr lang="en-US"/>
              <a:pPr/>
              <a:t>‹#›</a:t>
            </a:fld>
            <a:endParaRPr lang="en-US"/>
          </a:p>
        </p:txBody>
      </p:sp>
    </p:spTree>
    <p:extLst>
      <p:ext uri="{BB962C8B-B14F-4D97-AF65-F5344CB8AC3E}">
        <p14:creationId xmlns:p14="http://schemas.microsoft.com/office/powerpoint/2010/main" val="626357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17ACEA-631A-4CE1-8E48-DD0E0926011E}" type="slidenum">
              <a:rPr lang="en-US"/>
              <a:pPr eaLnBrk="1" hangingPunct="1"/>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FB742E-6FA1-45DB-A9BB-BF0BD66DDB0A}" type="slidenum">
              <a:rPr lang="en-US"/>
              <a:pPr/>
              <a:t>‹#›</a:t>
            </a:fld>
            <a:endParaRPr lang="en-US"/>
          </a:p>
        </p:txBody>
      </p:sp>
    </p:spTree>
    <p:extLst>
      <p:ext uri="{BB962C8B-B14F-4D97-AF65-F5344CB8AC3E}">
        <p14:creationId xmlns:p14="http://schemas.microsoft.com/office/powerpoint/2010/main" val="293901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AC85A49-B24C-412C-A66C-EFB70285A0AF}" type="datetime1">
              <a:rPr lang="en-US"/>
              <a:pPr/>
              <a:t>09/04/2014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98AA9E-6716-4135-AAE5-ADA0D41D4B95}" type="slidenum">
              <a:rPr lang="en-US"/>
              <a:pPr/>
              <a:t>‹#›</a:t>
            </a:fld>
            <a:endParaRPr lang="en-US"/>
          </a:p>
        </p:txBody>
      </p:sp>
    </p:spTree>
    <p:extLst>
      <p:ext uri="{BB962C8B-B14F-4D97-AF65-F5344CB8AC3E}">
        <p14:creationId xmlns:p14="http://schemas.microsoft.com/office/powerpoint/2010/main" val="338599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D861A93-67EE-4070-BEE7-57D18806498E}" type="datetime1">
              <a:rPr lang="en-US"/>
              <a:pPr/>
              <a:t>09/04/2014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EFEB84-923F-4032-A50B-006BA2E80EB0}" type="slidenum">
              <a:rPr lang="en-US"/>
              <a:pPr/>
              <a:t>‹#›</a:t>
            </a:fld>
            <a:endParaRPr lang="en-US"/>
          </a:p>
        </p:txBody>
      </p:sp>
    </p:spTree>
    <p:extLst>
      <p:ext uri="{BB962C8B-B14F-4D97-AF65-F5344CB8AC3E}">
        <p14:creationId xmlns:p14="http://schemas.microsoft.com/office/powerpoint/2010/main" val="507087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3891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Date Placeholder 13"/>
          <p:cNvSpPr>
            <a:spLocks noGrp="1"/>
          </p:cNvSpPr>
          <p:nvPr>
            <p:ph type="dt" sz="half" idx="10"/>
          </p:nvPr>
        </p:nvSpPr>
        <p:spPr/>
        <p:txBody>
          <a:bodyPr/>
          <a:lstStyle>
            <a:lvl1pPr>
              <a:defRPr/>
            </a:lvl1pPr>
          </a:lstStyle>
          <a:p>
            <a:fld id="{43E0D550-4055-49C4-91CD-A4688632BBCA}" type="datetime1">
              <a:rPr lang="en-US"/>
              <a:pPr/>
              <a:t>09/04/2014</a:t>
            </a:fld>
            <a:endParaRPr lang="en-US"/>
          </a:p>
        </p:txBody>
      </p:sp>
      <p:sp>
        <p:nvSpPr>
          <p:cNvPr id="5" name="Slide Number Placeholder 14"/>
          <p:cNvSpPr>
            <a:spLocks noGrp="1"/>
          </p:cNvSpPr>
          <p:nvPr>
            <p:ph type="sldNum" sz="quarter" idx="11"/>
          </p:nvPr>
        </p:nvSpPr>
        <p:spPr/>
        <p:txBody>
          <a:bodyPr/>
          <a:lstStyle>
            <a:lvl1pPr>
              <a:defRPr/>
            </a:lvl1pPr>
          </a:lstStyle>
          <a:p>
            <a:fld id="{CD385811-E811-4D9F-816D-394ECC6724BC}" type="slidenum">
              <a:rPr lang="en-US"/>
              <a:pPr/>
              <a:t>‹#›</a:t>
            </a:fld>
            <a:endParaRPr lang="en-US"/>
          </a:p>
        </p:txBody>
      </p:sp>
      <p:sp>
        <p:nvSpPr>
          <p:cNvPr id="6" name="Footer Placeholder 15"/>
          <p:cNvSpPr>
            <a:spLocks noGrp="1"/>
          </p:cNvSpPr>
          <p:nvPr>
            <p:ph type="ftr" sz="quarter" idx="12"/>
          </p:nvPr>
        </p:nvSpPr>
        <p:spPr/>
        <p:txBody>
          <a:bodyPr/>
          <a:lstStyle>
            <a:lvl1pPr>
              <a:defRPr sz="2000"/>
            </a:lvl1pPr>
          </a:lstStyle>
          <a:p>
            <a:endParaRPr lang="en-US"/>
          </a:p>
        </p:txBody>
      </p:sp>
    </p:spTree>
    <p:extLst>
      <p:ext uri="{BB962C8B-B14F-4D97-AF65-F5344CB8AC3E}">
        <p14:creationId xmlns:p14="http://schemas.microsoft.com/office/powerpoint/2010/main" val="322424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0BDC6A5-96B6-458A-B504-DF80A3F6ADB9}" type="datetime1">
              <a:rPr lang="en-US"/>
              <a:pPr/>
              <a:t>09/04/2014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782D4D-E10C-4186-B8F9-25D80C5B07F2}" type="slidenum">
              <a:rPr lang="en-US"/>
              <a:pPr/>
              <a:t>‹#›</a:t>
            </a:fld>
            <a:endParaRPr lang="en-US"/>
          </a:p>
        </p:txBody>
      </p:sp>
    </p:spTree>
    <p:extLst>
      <p:ext uri="{BB962C8B-B14F-4D97-AF65-F5344CB8AC3E}">
        <p14:creationId xmlns:p14="http://schemas.microsoft.com/office/powerpoint/2010/main" val="1988826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31B79B4-BC37-462A-AC54-2CFFE89B99FF}" type="datetime1">
              <a:rPr lang="en-US"/>
              <a:pPr/>
              <a:t>09/04/2014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53C35D7-C982-4B8A-8678-BEED53A8F104}" type="slidenum">
              <a:rPr lang="en-US"/>
              <a:pPr/>
              <a:t>‹#›</a:t>
            </a:fld>
            <a:endParaRPr lang="en-US"/>
          </a:p>
        </p:txBody>
      </p:sp>
    </p:spTree>
    <p:extLst>
      <p:ext uri="{BB962C8B-B14F-4D97-AF65-F5344CB8AC3E}">
        <p14:creationId xmlns:p14="http://schemas.microsoft.com/office/powerpoint/2010/main" val="59144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1E443EE-6B0B-4E9A-BB5A-F5380553F559}" type="datetime1">
              <a:rPr lang="en-US"/>
              <a:pPr/>
              <a:t>09/04/2014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00F75D-B72C-4810-904E-AE9E794A4F60}" type="slidenum">
              <a:rPr lang="en-US"/>
              <a:pPr/>
              <a:t>‹#›</a:t>
            </a:fld>
            <a:endParaRPr lang="en-US"/>
          </a:p>
        </p:txBody>
      </p:sp>
    </p:spTree>
    <p:extLst>
      <p:ext uri="{BB962C8B-B14F-4D97-AF65-F5344CB8AC3E}">
        <p14:creationId xmlns:p14="http://schemas.microsoft.com/office/powerpoint/2010/main" val="318360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F7C268E-4682-4CB8-9BF2-16AB377289B0}" type="datetime1">
              <a:rPr lang="en-US"/>
              <a:pPr/>
              <a:t>09/04/2014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50B275-3FEF-4F7B-9B21-7754664F1D9C}" type="slidenum">
              <a:rPr lang="en-US"/>
              <a:pPr/>
              <a:t>‹#›</a:t>
            </a:fld>
            <a:endParaRPr lang="en-US"/>
          </a:p>
        </p:txBody>
      </p:sp>
    </p:spTree>
    <p:extLst>
      <p:ext uri="{BB962C8B-B14F-4D97-AF65-F5344CB8AC3E}">
        <p14:creationId xmlns:p14="http://schemas.microsoft.com/office/powerpoint/2010/main" val="407789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EAFF4B3-EA20-459C-9A49-819663F6E878}" type="datetime1">
              <a:rPr lang="en-US"/>
              <a:pPr/>
              <a:t>09/04/2014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85264A6B-64D7-4AF7-B9D3-FFD72CAAB577}" type="slidenum">
              <a:rPr lang="en-US"/>
              <a:pPr/>
              <a:t>‹#›</a:t>
            </a:fld>
            <a:endParaRPr lang="en-US"/>
          </a:p>
        </p:txBody>
      </p:sp>
    </p:spTree>
    <p:extLst>
      <p:ext uri="{BB962C8B-B14F-4D97-AF65-F5344CB8AC3E}">
        <p14:creationId xmlns:p14="http://schemas.microsoft.com/office/powerpoint/2010/main" val="16829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6A344B8-679A-475C-A040-B398791BD3F9}" type="datetime1">
              <a:rPr lang="en-US"/>
              <a:pPr/>
              <a:t>09/04/2014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A218AD5-9155-4EEB-B7D7-DD5443EBD37C}" type="slidenum">
              <a:rPr lang="en-US"/>
              <a:pPr/>
              <a:t>‹#›</a:t>
            </a:fld>
            <a:endParaRPr lang="en-US"/>
          </a:p>
        </p:txBody>
      </p:sp>
    </p:spTree>
    <p:extLst>
      <p:ext uri="{BB962C8B-B14F-4D97-AF65-F5344CB8AC3E}">
        <p14:creationId xmlns:p14="http://schemas.microsoft.com/office/powerpoint/2010/main" val="200743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4924239-4D4C-4EC3-B0D9-2F45555E5503}" type="datetime1">
              <a:rPr lang="en-US"/>
              <a:pPr/>
              <a:t>09/04/2014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C344EEDF-214D-4DA5-BF2D-AA37DE535499}" type="slidenum">
              <a:rPr lang="en-US"/>
              <a:pPr/>
              <a:t>‹#›</a:t>
            </a:fld>
            <a:endParaRPr lang="en-US"/>
          </a:p>
        </p:txBody>
      </p:sp>
    </p:spTree>
    <p:extLst>
      <p:ext uri="{BB962C8B-B14F-4D97-AF65-F5344CB8AC3E}">
        <p14:creationId xmlns:p14="http://schemas.microsoft.com/office/powerpoint/2010/main" val="6164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D55EFAF-BEFA-4CF4-969F-F1C114567162}" type="datetime1">
              <a:rPr lang="en-US"/>
              <a:pPr/>
              <a:t>09/04/2014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85631E40-528F-4E59-BB4B-C668728AA316}" type="slidenum">
              <a:rPr lang="en-US"/>
              <a:pPr/>
              <a:t>‹#›</a:t>
            </a:fld>
            <a:endParaRPr lang="en-US"/>
          </a:p>
        </p:txBody>
      </p:sp>
    </p:spTree>
    <p:extLst>
      <p:ext uri="{BB962C8B-B14F-4D97-AF65-F5344CB8AC3E}">
        <p14:creationId xmlns:p14="http://schemas.microsoft.com/office/powerpoint/2010/main" val="77799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672FAF8-3EE9-4D6D-9038-7FE53C153DFC}" type="datetime1">
              <a:rPr lang="en-US"/>
              <a:pPr/>
              <a:t>09/04/2014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5CCEF96-C4A7-4CAB-8518-8B149BF4D65C}" type="slidenum">
              <a:rPr lang="en-US"/>
              <a:pPr/>
              <a:t>‹#›</a:t>
            </a:fld>
            <a:endParaRPr lang="en-US"/>
          </a:p>
        </p:txBody>
      </p:sp>
    </p:spTree>
    <p:extLst>
      <p:ext uri="{BB962C8B-B14F-4D97-AF65-F5344CB8AC3E}">
        <p14:creationId xmlns:p14="http://schemas.microsoft.com/office/powerpoint/2010/main" val="415458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7202A1D-1BF1-48A7-94AC-8F712E354BF8}" type="datetime1">
              <a:rPr lang="en-US"/>
              <a:pPr/>
              <a:t>09/04/2014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BD38A7B-9829-4317-8578-F600731033CB}" type="slidenum">
              <a:rPr lang="en-US"/>
              <a:pPr/>
              <a:t>‹#›</a:t>
            </a:fld>
            <a:endParaRPr lang="en-US"/>
          </a:p>
        </p:txBody>
      </p:sp>
    </p:spTree>
    <p:extLst>
      <p:ext uri="{BB962C8B-B14F-4D97-AF65-F5344CB8AC3E}">
        <p14:creationId xmlns:p14="http://schemas.microsoft.com/office/powerpoint/2010/main" val="70789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alphaModFix amt="13000"/>
            <a:lum/>
          </a:blip>
          <a:srcRect/>
          <a:stretch>
            <a:fillRect t="-18000" b="-18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6EEF0CD-4179-41D4-BC8B-CA0FB0202870}" type="datetime1">
              <a:rPr lang="en-US"/>
              <a:pPr/>
              <a:t>09/04/2014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4E47895-D78D-41C3-9DDB-7868CBBA6B6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8" r:id="rId12"/>
    <p:sldLayoutId id="2147483815" r:id="rId13"/>
    <p:sldLayoutId id="2147483816"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tele.soumu.go.jp/j/sys/equ/mra/20/english/pro_e/english.htm" TargetMode="External"/><Relationship Id="rId2" Type="http://schemas.openxmlformats.org/officeDocument/2006/relationships/hyperlink" Target="http://www.tele.soumu.go.jp/e/" TargetMode="External"/><Relationship Id="rId1" Type="http://schemas.openxmlformats.org/officeDocument/2006/relationships/slideLayout" Target="../slideLayouts/slideLayout2.xml"/><Relationship Id="rId6" Type="http://schemas.openxmlformats.org/officeDocument/2006/relationships/hyperlink" Target="http://www.tele.soumu.go.jp/j/sys/equ/mra/24/english/pdf/index.htm" TargetMode="External"/><Relationship Id="rId5" Type="http://schemas.openxmlformats.org/officeDocument/2006/relationships/hyperlink" Target="http://www.tele.soumu.go.jp/j/sys/equ/mra/23/english/pro_e/english.htm" TargetMode="External"/><Relationship Id="rId4" Type="http://schemas.openxmlformats.org/officeDocument/2006/relationships/hyperlink" Target="http://www.tele.soumu.go.jp/j/sys/equ/mra/21/english/pro_e/english.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533400" y="1981200"/>
            <a:ext cx="8229600" cy="4389438"/>
          </a:xfrm>
        </p:spPr>
        <p:txBody>
          <a:bodyPr/>
          <a:lstStyle/>
          <a:p>
            <a:pPr algn="ctr" eaLnBrk="1" hangingPunct="1">
              <a:buFont typeface="Wingdings 2" pitchFamily="18" charset="2"/>
              <a:buNone/>
            </a:pPr>
            <a:endParaRPr lang="en-US" dirty="0" smtClean="0"/>
          </a:p>
          <a:p>
            <a:pPr algn="ctr" eaLnBrk="1" hangingPunct="1">
              <a:buFont typeface="Wingdings 2" pitchFamily="18" charset="2"/>
              <a:buNone/>
            </a:pPr>
            <a:endParaRPr lang="en-US" dirty="0" smtClean="0"/>
          </a:p>
          <a:p>
            <a:pPr algn="ctr" eaLnBrk="1" hangingPunct="1">
              <a:buFont typeface="Wingdings 2" pitchFamily="18" charset="2"/>
              <a:buNone/>
            </a:pPr>
            <a:r>
              <a:rPr lang="en-US" dirty="0" smtClean="0"/>
              <a:t>Pieter Robben</a:t>
            </a:r>
          </a:p>
          <a:p>
            <a:pPr algn="ctr" eaLnBrk="1" hangingPunct="1">
              <a:buFont typeface="Wingdings 2" pitchFamily="18" charset="2"/>
              <a:buNone/>
            </a:pPr>
            <a:r>
              <a:rPr lang="en-US" dirty="0" smtClean="0"/>
              <a:t>ACB</a:t>
            </a:r>
          </a:p>
        </p:txBody>
      </p:sp>
      <p:sp>
        <p:nvSpPr>
          <p:cNvPr id="3075" name="Rectangle 2"/>
          <p:cNvSpPr>
            <a:spLocks noGrp="1" noChangeArrowheads="1"/>
          </p:cNvSpPr>
          <p:nvPr>
            <p:ph type="title"/>
          </p:nvPr>
        </p:nvSpPr>
        <p:spPr/>
        <p:txBody>
          <a:bodyPr>
            <a:normAutofit fontScale="90000"/>
          </a:bodyPr>
          <a:lstStyle/>
          <a:p>
            <a:pPr eaLnBrk="1" hangingPunct="1"/>
            <a:r>
              <a:rPr lang="en-US" sz="4000" dirty="0" smtClean="0">
                <a:solidFill>
                  <a:schemeClr val="bg1"/>
                </a:solidFill>
              </a:rPr>
              <a:t/>
            </a:r>
            <a:br>
              <a:rPr lang="en-US" sz="4000" dirty="0" smtClean="0">
                <a:solidFill>
                  <a:schemeClr val="bg1"/>
                </a:solidFill>
              </a:rPr>
            </a:br>
            <a:r>
              <a:rPr lang="en-US" sz="4000" dirty="0" smtClean="0"/>
              <a:t>MIC MRA Workshop 2014 update</a:t>
            </a:r>
          </a:p>
        </p:txBody>
      </p:sp>
      <p:sp>
        <p:nvSpPr>
          <p:cNvPr id="7" name="Rectangle 6"/>
          <p:cNvSpPr/>
          <p:nvPr/>
        </p:nvSpPr>
        <p:spPr>
          <a:xfrm>
            <a:off x="3717979" y="5791200"/>
            <a:ext cx="1685077" cy="923330"/>
          </a:xfrm>
          <a:prstGeom prst="rect">
            <a:avLst/>
          </a:prstGeom>
          <a:noFill/>
          <a:scene3d>
            <a:camera prst="orthographicFront"/>
            <a:lightRig rig="threePt" dir="t"/>
          </a:scene3d>
          <a:sp3d>
            <a:bevelT/>
          </a:sp3d>
        </p:spPr>
        <p:txBody>
          <a:bodyPr wrap="none">
            <a:spAutoFit/>
            <a:sp3d extrusionH="57150">
              <a:bevelT w="38100" h="38100" prst="convex"/>
              <a:bevelB w="38100" h="38100" prst="angle"/>
            </a:sp3d>
          </a:bodyPr>
          <a:lstStyle/>
          <a:p>
            <a:pPr algn="ctr">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Labeling (current situation):</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eaLnBrk="1" hangingPunct="1"/>
            <a:r>
              <a:rPr lang="en-US" sz="2800" dirty="0" smtClean="0">
                <a:solidFill>
                  <a:prstClr val="black"/>
                </a:solidFill>
                <a:latin typeface="Times New Roman" pitchFamily="18" charset="0"/>
              </a:rPr>
              <a:t>Example of labeling which indicates the presence of one or more certified radio modules:</a:t>
            </a:r>
            <a:br>
              <a:rPr lang="en-US" sz="2800" dirty="0" smtClean="0">
                <a:solidFill>
                  <a:prstClr val="black"/>
                </a:solidFill>
                <a:latin typeface="Times New Roman" pitchFamily="18" charset="0"/>
              </a:rPr>
            </a:br>
            <a:r>
              <a:rPr lang="en-US" sz="2800" dirty="0" smtClean="0">
                <a:solidFill>
                  <a:prstClr val="black"/>
                </a:solidFill>
                <a:latin typeface="Times New Roman" pitchFamily="18" charset="0"/>
              </a:rPr>
              <a:t/>
            </a:r>
            <a:br>
              <a:rPr lang="en-US" sz="2800" dirty="0" smtClean="0">
                <a:solidFill>
                  <a:prstClr val="black"/>
                </a:solidFill>
                <a:latin typeface="Times New Roman" pitchFamily="18" charset="0"/>
              </a:rPr>
            </a:br>
            <a:r>
              <a:rPr lang="ja-JP" altLang="en-US" sz="2800" b="1" dirty="0"/>
              <a:t>当該機器には電波法に基づく、技術基準適合証明等を受けた特定無線設備を装着している。</a:t>
            </a:r>
            <a:endParaRPr lang="en-US" sz="2800" dirty="0"/>
          </a:p>
          <a:p>
            <a:pPr lvl="0" eaLnBrk="1" hangingPunct="1"/>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1183318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Labeling (future situation):</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a:solidFill>
                  <a:prstClr val="black"/>
                </a:solidFill>
                <a:latin typeface="Times New Roman" pitchFamily="18" charset="0"/>
              </a:rPr>
              <a:t>Host equipment which contains </a:t>
            </a:r>
            <a:r>
              <a:rPr lang="en-US" sz="2800" dirty="0" smtClean="0">
                <a:solidFill>
                  <a:prstClr val="black"/>
                </a:solidFill>
                <a:latin typeface="Times New Roman" pitchFamily="18" charset="0"/>
              </a:rPr>
              <a:t>one or more certified </a:t>
            </a:r>
            <a:r>
              <a:rPr lang="en-US" sz="2800" dirty="0">
                <a:solidFill>
                  <a:prstClr val="black"/>
                </a:solidFill>
                <a:latin typeface="Times New Roman" pitchFamily="18" charset="0"/>
              </a:rPr>
              <a:t>radio modules </a:t>
            </a:r>
            <a:r>
              <a:rPr lang="en-US" sz="2800" u="sng" dirty="0">
                <a:solidFill>
                  <a:prstClr val="black"/>
                </a:solidFill>
                <a:latin typeface="Times New Roman" pitchFamily="18" charset="0"/>
              </a:rPr>
              <a:t>can</a:t>
            </a:r>
            <a:r>
              <a:rPr lang="en-US" sz="2800" dirty="0">
                <a:solidFill>
                  <a:prstClr val="black"/>
                </a:solidFill>
                <a:latin typeface="Times New Roman" pitchFamily="18" charset="0"/>
              </a:rPr>
              <a:t> </a:t>
            </a:r>
            <a:r>
              <a:rPr lang="en-US" sz="2800" dirty="0" smtClean="0">
                <a:solidFill>
                  <a:prstClr val="black"/>
                </a:solidFill>
                <a:latin typeface="Times New Roman" pitchFamily="18" charset="0"/>
              </a:rPr>
              <a:t>be </a:t>
            </a:r>
            <a:r>
              <a:rPr lang="en-US" sz="2800" dirty="0">
                <a:solidFill>
                  <a:prstClr val="black"/>
                </a:solidFill>
                <a:latin typeface="Times New Roman" pitchFamily="18" charset="0"/>
              </a:rPr>
              <a:t>labeled with the certification numbers of the certified radio modules</a:t>
            </a:r>
          </a:p>
          <a:p>
            <a:pPr lvl="0" eaLnBrk="1" hangingPunct="1"/>
            <a:r>
              <a:rPr lang="en-US" sz="2800" dirty="0" smtClean="0">
                <a:solidFill>
                  <a:prstClr val="black"/>
                </a:solidFill>
                <a:latin typeface="Times New Roman" pitchFamily="18" charset="0"/>
              </a:rPr>
              <a:t>A label can be placed on </a:t>
            </a:r>
            <a:r>
              <a:rPr lang="en-US" sz="2800" dirty="0">
                <a:solidFill>
                  <a:prstClr val="black"/>
                </a:solidFill>
                <a:latin typeface="Times New Roman" pitchFamily="18" charset="0"/>
              </a:rPr>
              <a:t>the host device which indicates the presence of one or more certified radio modules in the host </a:t>
            </a:r>
            <a:r>
              <a:rPr lang="en-US" sz="2800" dirty="0" smtClean="0">
                <a:solidFill>
                  <a:prstClr val="black"/>
                </a:solidFill>
                <a:latin typeface="Times New Roman" pitchFamily="18" charset="0"/>
              </a:rPr>
              <a:t>device and includes the certification numbers of the certified radio module(s)</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70609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Labeling (future situation):</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eaLnBrk="1" hangingPunct="1"/>
            <a:r>
              <a:rPr lang="en-US" sz="2800" dirty="0">
                <a:solidFill>
                  <a:prstClr val="black"/>
                </a:solidFill>
                <a:latin typeface="Times New Roman" pitchFamily="18" charset="0"/>
              </a:rPr>
              <a:t>Example of labeling which indicates the presence of one or more certified radio </a:t>
            </a:r>
            <a:r>
              <a:rPr lang="en-US" sz="2800" dirty="0" smtClean="0">
                <a:solidFill>
                  <a:prstClr val="black"/>
                </a:solidFill>
                <a:latin typeface="Times New Roman" pitchFamily="18" charset="0"/>
              </a:rPr>
              <a:t>modules and contains the certification number:</a:t>
            </a:r>
            <a:r>
              <a:rPr lang="en-US" sz="2800" dirty="0">
                <a:solidFill>
                  <a:prstClr val="black"/>
                </a:solidFill>
                <a:latin typeface="Times New Roman" pitchFamily="18" charset="0"/>
              </a:rPr>
              <a:t/>
            </a:r>
            <a:br>
              <a:rPr lang="en-US" sz="2800" dirty="0">
                <a:solidFill>
                  <a:prstClr val="black"/>
                </a:solidFill>
                <a:latin typeface="Times New Roman" pitchFamily="18" charset="0"/>
              </a:rPr>
            </a:br>
            <a:r>
              <a:rPr lang="en-US" sz="2800" dirty="0">
                <a:solidFill>
                  <a:prstClr val="black"/>
                </a:solidFill>
                <a:latin typeface="Times New Roman" pitchFamily="18" charset="0"/>
              </a:rPr>
              <a:t/>
            </a:r>
            <a:br>
              <a:rPr lang="en-US" sz="2800" dirty="0">
                <a:solidFill>
                  <a:prstClr val="black"/>
                </a:solidFill>
                <a:latin typeface="Times New Roman" pitchFamily="18" charset="0"/>
              </a:rPr>
            </a:br>
            <a:r>
              <a:rPr lang="ja-JP" altLang="en-US" sz="2800" b="1" dirty="0"/>
              <a:t>当該機器には電波法に基づく、技術基準適合証明等を受けた特定無線設備を装着している</a:t>
            </a:r>
            <a:r>
              <a:rPr lang="ja-JP" altLang="en-US" sz="2800" b="1" dirty="0" smtClean="0"/>
              <a:t>。</a:t>
            </a:r>
            <a:r>
              <a:rPr lang="en-US" altLang="ja-JP" sz="2800" b="1" dirty="0" smtClean="0"/>
              <a:t/>
            </a:r>
            <a:br>
              <a:rPr lang="en-US" altLang="ja-JP" sz="2800" b="1" dirty="0" smtClean="0"/>
            </a:br>
            <a:endParaRPr lang="en-US" sz="2800" dirty="0"/>
          </a:p>
          <a:p>
            <a:pPr marL="0" lvl="0" indent="0" eaLnBrk="1" hangingPunct="1">
              <a:buNone/>
            </a:pPr>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5181600"/>
            <a:ext cx="2205714" cy="525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6730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Market surveillance TTE equipment</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MIC carries out market surveillance every year</a:t>
            </a:r>
          </a:p>
          <a:p>
            <a:pPr lvl="0" eaLnBrk="1" hangingPunct="1"/>
            <a:r>
              <a:rPr lang="en-US" sz="2800" dirty="0" smtClean="0">
                <a:solidFill>
                  <a:prstClr val="black"/>
                </a:solidFill>
                <a:latin typeface="Times New Roman" pitchFamily="18" charset="0"/>
              </a:rPr>
              <a:t>MIC purchases samples of TTE equipment as they are available on the market</a:t>
            </a:r>
          </a:p>
          <a:p>
            <a:pPr lvl="0" eaLnBrk="1" hangingPunct="1"/>
            <a:r>
              <a:rPr lang="en-US" sz="2800" dirty="0" smtClean="0">
                <a:solidFill>
                  <a:prstClr val="black"/>
                </a:solidFill>
                <a:latin typeface="Times New Roman" pitchFamily="18" charset="0"/>
              </a:rPr>
              <a:t>Labeling of TTE equipment is examined</a:t>
            </a:r>
          </a:p>
          <a:p>
            <a:pPr lvl="0" eaLnBrk="1" hangingPunct="1"/>
            <a:r>
              <a:rPr lang="en-US" sz="2800" dirty="0" smtClean="0">
                <a:solidFill>
                  <a:prstClr val="black"/>
                </a:solidFill>
                <a:latin typeface="Times New Roman" pitchFamily="18" charset="0"/>
              </a:rPr>
              <a:t>Conformity to technical standards is examined</a:t>
            </a:r>
          </a:p>
          <a:p>
            <a:pPr lvl="0" eaLnBrk="1" hangingPunct="1"/>
            <a:r>
              <a:rPr lang="en-US" sz="2800" dirty="0" smtClean="0">
                <a:solidFill>
                  <a:prstClr val="black"/>
                </a:solidFill>
                <a:latin typeface="Times New Roman" pitchFamily="18" charset="0"/>
              </a:rPr>
              <a:t>In cases where non-compliances are found, MIC requests the vendor or dealer to take corrective actions</a:t>
            </a:r>
          </a:p>
          <a:p>
            <a:pPr lvl="0" eaLnBrk="1" hangingPunct="1"/>
            <a:r>
              <a:rPr lang="en-US" sz="2800" dirty="0" smtClean="0">
                <a:solidFill>
                  <a:prstClr val="black"/>
                </a:solidFill>
                <a:latin typeface="Times New Roman" pitchFamily="18" charset="0"/>
              </a:rPr>
              <a:t>MIC will publish notices in cases where non-compliances have been found</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1383841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Market surveillance TTE equipment</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Examples of found non-compliances are:</a:t>
            </a:r>
          </a:p>
          <a:p>
            <a:pPr lvl="0" eaLnBrk="1" hangingPunct="1"/>
            <a:r>
              <a:rPr lang="en-US" sz="2800" dirty="0" smtClean="0">
                <a:solidFill>
                  <a:prstClr val="black"/>
                </a:solidFill>
                <a:latin typeface="Times New Roman" pitchFamily="18" charset="0"/>
              </a:rPr>
              <a:t>Undocumented changes in certified equipment</a:t>
            </a:r>
          </a:p>
          <a:p>
            <a:pPr lvl="0" eaLnBrk="1" hangingPunct="1"/>
            <a:r>
              <a:rPr lang="en-US" sz="2800" dirty="0" smtClean="0">
                <a:solidFill>
                  <a:prstClr val="black"/>
                </a:solidFill>
                <a:latin typeface="Times New Roman" pitchFamily="18" charset="0"/>
              </a:rPr>
              <a:t>Wrong test methods applied, false/fake test report was created which was used to obtain a certification number</a:t>
            </a:r>
          </a:p>
          <a:p>
            <a:pPr lvl="0" eaLnBrk="1" hangingPunct="1"/>
            <a:r>
              <a:rPr lang="en-US" sz="2800" dirty="0" smtClean="0">
                <a:solidFill>
                  <a:prstClr val="black"/>
                </a:solidFill>
                <a:latin typeface="Times New Roman" pitchFamily="18" charset="0"/>
              </a:rPr>
              <a:t>Model name of certified equipment was changed. However, the change in model name was not presented to the certification body</a:t>
            </a:r>
          </a:p>
          <a:p>
            <a:pPr lvl="0" eaLnBrk="1" hangingPunct="1"/>
            <a:r>
              <a:rPr lang="en-US" sz="2800" dirty="0" smtClean="0">
                <a:solidFill>
                  <a:prstClr val="black"/>
                </a:solidFill>
                <a:latin typeface="Times New Roman" pitchFamily="18" charset="0"/>
              </a:rPr>
              <a:t>Emergency call configuration/test method violations</a:t>
            </a: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1073652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Market surveillance radio equipment</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MIC carries out market surveillance every year</a:t>
            </a:r>
          </a:p>
          <a:p>
            <a:pPr lvl="0" eaLnBrk="1" hangingPunct="1"/>
            <a:r>
              <a:rPr lang="en-US" sz="2800" dirty="0" smtClean="0">
                <a:solidFill>
                  <a:prstClr val="black"/>
                </a:solidFill>
                <a:latin typeface="Times New Roman" pitchFamily="18" charset="0"/>
              </a:rPr>
              <a:t>MIC purchases samples of radio equipment as they are available on the market</a:t>
            </a:r>
          </a:p>
          <a:p>
            <a:pPr lvl="0" eaLnBrk="1" hangingPunct="1"/>
            <a:r>
              <a:rPr lang="en-US" sz="2800" dirty="0" smtClean="0">
                <a:solidFill>
                  <a:prstClr val="black"/>
                </a:solidFill>
                <a:latin typeface="Times New Roman" pitchFamily="18" charset="0"/>
              </a:rPr>
              <a:t>Labeling of radio equipment is examined</a:t>
            </a:r>
          </a:p>
          <a:p>
            <a:pPr lvl="0" eaLnBrk="1" hangingPunct="1"/>
            <a:r>
              <a:rPr lang="en-US" sz="2800" dirty="0" smtClean="0">
                <a:solidFill>
                  <a:prstClr val="black"/>
                </a:solidFill>
                <a:latin typeface="Times New Roman" pitchFamily="18" charset="0"/>
              </a:rPr>
              <a:t>Conformity to technical standards is examined</a:t>
            </a:r>
          </a:p>
          <a:p>
            <a:pPr lvl="0" eaLnBrk="1" hangingPunct="1"/>
            <a:r>
              <a:rPr lang="en-US" sz="2800" dirty="0" smtClean="0">
                <a:solidFill>
                  <a:prstClr val="black"/>
                </a:solidFill>
                <a:latin typeface="Times New Roman" pitchFamily="18" charset="0"/>
              </a:rPr>
              <a:t>In cases where non-compliances are found, MIC requests the vendor or dealer to take corrective actions</a:t>
            </a:r>
          </a:p>
          <a:p>
            <a:pPr lvl="0" eaLnBrk="1" hangingPunct="1"/>
            <a:r>
              <a:rPr lang="en-US" sz="2800" dirty="0" smtClean="0">
                <a:solidFill>
                  <a:prstClr val="black"/>
                </a:solidFill>
                <a:latin typeface="Times New Roman" pitchFamily="18" charset="0"/>
              </a:rPr>
              <a:t>MIC will publish notices in cases where non-compliances have been found</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2429297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Market surveillance radio equipment</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Examples of found non-compliances are:</a:t>
            </a:r>
          </a:p>
          <a:p>
            <a:pPr lvl="0" eaLnBrk="1" hangingPunct="1"/>
            <a:r>
              <a:rPr lang="en-US" sz="2800" dirty="0" smtClean="0">
                <a:solidFill>
                  <a:prstClr val="black"/>
                </a:solidFill>
                <a:latin typeface="Times New Roman" pitchFamily="18" charset="0"/>
              </a:rPr>
              <a:t>Undocumented changes in certified equipment</a:t>
            </a:r>
          </a:p>
          <a:p>
            <a:pPr lvl="0" eaLnBrk="1" hangingPunct="1"/>
            <a:r>
              <a:rPr lang="en-US" sz="2800" dirty="0" smtClean="0">
                <a:solidFill>
                  <a:prstClr val="black"/>
                </a:solidFill>
                <a:latin typeface="Times New Roman" pitchFamily="18" charset="0"/>
              </a:rPr>
              <a:t>Labeling not correct</a:t>
            </a:r>
          </a:p>
          <a:p>
            <a:pPr lvl="0" eaLnBrk="1" hangingPunct="1"/>
            <a:r>
              <a:rPr lang="en-US" sz="2800" dirty="0" smtClean="0">
                <a:solidFill>
                  <a:prstClr val="black"/>
                </a:solidFill>
                <a:latin typeface="Times New Roman" pitchFamily="18" charset="0"/>
              </a:rPr>
              <a:t>Not complying with the technical requirements (antenna power/spurious emissions too high)</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In 2012 1% of all issued certificates were sampled</a:t>
            </a:r>
          </a:p>
          <a:p>
            <a:pPr lvl="0" eaLnBrk="1" hangingPunct="1"/>
            <a:r>
              <a:rPr lang="en-US" sz="2800" smtClean="0">
                <a:solidFill>
                  <a:prstClr val="black"/>
                </a:solidFill>
                <a:latin typeface="Times New Roman" pitchFamily="18" charset="0"/>
              </a:rPr>
              <a:t>Non-compliances </a:t>
            </a:r>
            <a:r>
              <a:rPr lang="en-US" sz="2800" dirty="0" smtClean="0">
                <a:solidFill>
                  <a:prstClr val="black"/>
                </a:solidFill>
                <a:latin typeface="Times New Roman" pitchFamily="18" charset="0"/>
              </a:rPr>
              <a:t>were detected in 4% of the cases</a:t>
            </a: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429400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a:solidFill>
                  <a:prstClr val="black"/>
                </a:solidFill>
                <a:latin typeface="Times New Roman" pitchFamily="18" charset="0"/>
              </a:rPr>
              <a:t>Head SAR regulations and limits (2 W/kg) existed since June 2002 for mobile phones, satellite cellular phones and broadband wireless access devices</a:t>
            </a:r>
            <a:r>
              <a:rPr lang="en-US" sz="2800" dirty="0" smtClean="0">
                <a:solidFill>
                  <a:prstClr val="black"/>
                </a:solidFill>
                <a:latin typeface="Times New Roman" pitchFamily="18" charset="0"/>
              </a:rPr>
              <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Body SAR regulations and limits now have been added to the existing regulation</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Announcement date was 23 August 2013</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eaLnBrk="1" hangingPunct="1"/>
            <a:r>
              <a:rPr lang="en-US" sz="2800" dirty="0">
                <a:solidFill>
                  <a:prstClr val="black"/>
                </a:solidFill>
                <a:latin typeface="Times New Roman" pitchFamily="18" charset="0"/>
              </a:rPr>
              <a:t>Enforcement date was 1 April 2014</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1065145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Limits for Body SAR are 2 W/kg for the body and</a:t>
            </a:r>
            <a:br>
              <a:rPr lang="en-US" sz="2800" dirty="0" smtClean="0">
                <a:solidFill>
                  <a:prstClr val="black"/>
                </a:solidFill>
                <a:latin typeface="Times New Roman" pitchFamily="18" charset="0"/>
              </a:rPr>
            </a:br>
            <a:r>
              <a:rPr lang="en-US" sz="2800" dirty="0" smtClean="0">
                <a:solidFill>
                  <a:prstClr val="black"/>
                </a:solidFill>
                <a:latin typeface="Times New Roman" pitchFamily="18" charset="0"/>
              </a:rPr>
              <a:t>4 W/kg for arms and legs for radio equipment which may be operated at a separation distance of less than 20 cm to the body</a:t>
            </a:r>
          </a:p>
          <a:p>
            <a:pPr lvl="0" eaLnBrk="1" hangingPunct="1"/>
            <a:r>
              <a:rPr lang="en-US" sz="2800" dirty="0" smtClean="0">
                <a:solidFill>
                  <a:prstClr val="black"/>
                </a:solidFill>
                <a:latin typeface="Times New Roman" pitchFamily="18" charset="0"/>
              </a:rPr>
              <a:t>The SAR value is averaged in 10 grams of tissue over a 6 minute period</a:t>
            </a:r>
          </a:p>
          <a:p>
            <a:pPr lvl="0" eaLnBrk="1" hangingPunct="1"/>
            <a:r>
              <a:rPr lang="en-US" sz="2800" dirty="0" smtClean="0">
                <a:solidFill>
                  <a:prstClr val="black"/>
                </a:solidFill>
                <a:latin typeface="Times New Roman" pitchFamily="18" charset="0"/>
              </a:rPr>
              <a:t>During the SAR measurements all transmitters within the same enclosure must be taken into account</a:t>
            </a:r>
          </a:p>
          <a:p>
            <a:pPr lvl="0" eaLnBrk="1" hangingPunct="1"/>
            <a:r>
              <a:rPr lang="en-US" sz="2800" dirty="0" smtClean="0">
                <a:solidFill>
                  <a:prstClr val="black"/>
                </a:solidFill>
                <a:latin typeface="Times New Roman" pitchFamily="18" charset="0"/>
              </a:rPr>
              <a:t>Radio equipment consuming less than 20 </a:t>
            </a:r>
            <a:r>
              <a:rPr lang="en-US" sz="2800" dirty="0" err="1" smtClean="0">
                <a:solidFill>
                  <a:prstClr val="black"/>
                </a:solidFill>
                <a:latin typeface="Times New Roman" pitchFamily="18" charset="0"/>
              </a:rPr>
              <a:t>mW</a:t>
            </a:r>
            <a:r>
              <a:rPr lang="en-US" sz="2800" dirty="0" smtClean="0">
                <a:solidFill>
                  <a:prstClr val="black"/>
                </a:solidFill>
                <a:latin typeface="Times New Roman" pitchFamily="18" charset="0"/>
              </a:rPr>
              <a:t> of electrical power are excluded and deemed to comply</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258756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Body SAR regulations and limits apply to mobile phones, satellite cellular phones and broadband wireless access devices, including tablets and other devices which may contain radio devices and which may be used as a mobile phone and/or broadband wireless access device</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72653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MIC MRA Workshop 2014</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The workshop took place on 19-20 February 2014</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Approximately 150 attendees</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A broad number of topics were presented and covered several regulatory regions such as the US, the EU and Japan</a:t>
            </a:r>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p:txBody>
      </p:sp>
    </p:spTree>
    <p:extLst>
      <p:ext uri="{BB962C8B-B14F-4D97-AF65-F5344CB8AC3E}">
        <p14:creationId xmlns:p14="http://schemas.microsoft.com/office/powerpoint/2010/main" val="1991686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“Stand alone” 2.4 GHz WLAN/low power radio equipment is excluded of the scope of the Body SAR regulation</a:t>
            </a:r>
          </a:p>
          <a:p>
            <a:pPr lvl="0" eaLnBrk="1" hangingPunct="1"/>
            <a:r>
              <a:rPr lang="en-US" sz="2800" dirty="0" smtClean="0">
                <a:solidFill>
                  <a:prstClr val="black"/>
                </a:solidFill>
                <a:latin typeface="Times New Roman" pitchFamily="18" charset="0"/>
              </a:rPr>
              <a:t>“Stand </a:t>
            </a:r>
            <a:r>
              <a:rPr lang="en-US" sz="2800" dirty="0">
                <a:solidFill>
                  <a:prstClr val="black"/>
                </a:solidFill>
                <a:latin typeface="Times New Roman" pitchFamily="18" charset="0"/>
              </a:rPr>
              <a:t>alone” 5</a:t>
            </a:r>
            <a:r>
              <a:rPr lang="en-US" sz="2800" dirty="0" smtClean="0">
                <a:solidFill>
                  <a:prstClr val="black"/>
                </a:solidFill>
                <a:latin typeface="Times New Roman" pitchFamily="18" charset="0"/>
              </a:rPr>
              <a:t> </a:t>
            </a:r>
            <a:r>
              <a:rPr lang="en-US" sz="2800" dirty="0">
                <a:solidFill>
                  <a:prstClr val="black"/>
                </a:solidFill>
                <a:latin typeface="Times New Roman" pitchFamily="18" charset="0"/>
              </a:rPr>
              <a:t>GHz WLAN/low power radio equipment is </a:t>
            </a:r>
            <a:r>
              <a:rPr lang="en-US" sz="2800" dirty="0" smtClean="0">
                <a:solidFill>
                  <a:prstClr val="black"/>
                </a:solidFill>
                <a:latin typeface="Times New Roman" pitchFamily="18" charset="0"/>
              </a:rPr>
              <a:t>excluded of </a:t>
            </a:r>
            <a:r>
              <a:rPr lang="en-US" sz="2800" dirty="0">
                <a:solidFill>
                  <a:prstClr val="black"/>
                </a:solidFill>
                <a:latin typeface="Times New Roman" pitchFamily="18" charset="0"/>
              </a:rPr>
              <a:t>the scope of the Body SAR </a:t>
            </a:r>
            <a:r>
              <a:rPr lang="en-US" sz="2800" dirty="0" smtClean="0">
                <a:solidFill>
                  <a:prstClr val="black"/>
                </a:solidFill>
                <a:latin typeface="Times New Roman" pitchFamily="18" charset="0"/>
              </a:rPr>
              <a:t>regulation</a:t>
            </a:r>
          </a:p>
          <a:p>
            <a:pPr eaLnBrk="1" hangingPunct="1"/>
            <a:r>
              <a:rPr lang="en-US" sz="2800" dirty="0" smtClean="0">
                <a:solidFill>
                  <a:prstClr val="black"/>
                </a:solidFill>
                <a:latin typeface="Times New Roman" pitchFamily="18" charset="0"/>
              </a:rPr>
              <a:t>PHS and digital cordless phones is excluded </a:t>
            </a:r>
            <a:r>
              <a:rPr lang="en-US" sz="2800" dirty="0">
                <a:solidFill>
                  <a:prstClr val="black"/>
                </a:solidFill>
                <a:latin typeface="Times New Roman" pitchFamily="18" charset="0"/>
              </a:rPr>
              <a:t>of the scope of the Body SAR </a:t>
            </a:r>
            <a:r>
              <a:rPr lang="en-US" sz="2800" dirty="0" smtClean="0">
                <a:solidFill>
                  <a:prstClr val="black"/>
                </a:solidFill>
                <a:latin typeface="Times New Roman" pitchFamily="18" charset="0"/>
              </a:rPr>
              <a:t>regulation</a:t>
            </a:r>
          </a:p>
          <a:p>
            <a:pPr eaLnBrk="1" hangingPunct="1"/>
            <a:r>
              <a:rPr lang="en-US" sz="2800" dirty="0" smtClean="0">
                <a:solidFill>
                  <a:prstClr val="black"/>
                </a:solidFill>
                <a:latin typeface="Times New Roman" pitchFamily="18" charset="0"/>
              </a:rPr>
              <a:t>The exclusion only applies for “stand alone” operation</a:t>
            </a:r>
            <a:endParaRPr lang="en-US" sz="2800" dirty="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686504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The exclusion from the scope of the Body SAR regulation does not apply to 2.4/5 GHz WLAN/low power radio equipment and PHS/Digital cordless phones when combined in the same enclosure with radio transmitters which may act as a </a:t>
            </a:r>
            <a:r>
              <a:rPr lang="en-US" sz="2800" dirty="0">
                <a:solidFill>
                  <a:prstClr val="black"/>
                </a:solidFill>
                <a:latin typeface="Times New Roman" pitchFamily="18" charset="0"/>
              </a:rPr>
              <a:t>mobile </a:t>
            </a:r>
            <a:r>
              <a:rPr lang="en-US" sz="2800" dirty="0" smtClean="0">
                <a:solidFill>
                  <a:prstClr val="black"/>
                </a:solidFill>
                <a:latin typeface="Times New Roman" pitchFamily="18" charset="0"/>
              </a:rPr>
              <a:t>phone, satellite </a:t>
            </a:r>
            <a:r>
              <a:rPr lang="en-US" sz="2800" dirty="0">
                <a:solidFill>
                  <a:prstClr val="black"/>
                </a:solidFill>
                <a:latin typeface="Times New Roman" pitchFamily="18" charset="0"/>
              </a:rPr>
              <a:t>cellular </a:t>
            </a:r>
            <a:r>
              <a:rPr lang="en-US" sz="2800" dirty="0" smtClean="0">
                <a:solidFill>
                  <a:prstClr val="black"/>
                </a:solidFill>
                <a:latin typeface="Times New Roman" pitchFamily="18" charset="0"/>
              </a:rPr>
              <a:t>phone and/or </a:t>
            </a:r>
            <a:r>
              <a:rPr lang="en-US" sz="2800" dirty="0">
                <a:solidFill>
                  <a:prstClr val="black"/>
                </a:solidFill>
                <a:latin typeface="Times New Roman" pitchFamily="18" charset="0"/>
              </a:rPr>
              <a:t>broadband wireless access </a:t>
            </a:r>
            <a:r>
              <a:rPr lang="en-US" sz="2800" dirty="0" smtClean="0">
                <a:solidFill>
                  <a:prstClr val="black"/>
                </a:solidFill>
                <a:latin typeface="Times New Roman" pitchFamily="18" charset="0"/>
              </a:rPr>
              <a:t>device</a:t>
            </a:r>
            <a:endParaRPr lang="en-US" sz="2800" dirty="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1487149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marL="0" lvl="0" indent="0" eaLnBrk="1" hangingPunct="1">
              <a:buNone/>
            </a:pPr>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marL="0" lvl="0" indent="0" eaLnBrk="1" hangingPunct="1">
              <a:buNone/>
            </a:pPr>
            <a:endParaRPr lang="en-US" sz="2800" dirty="0" smtClean="0">
              <a:solidFill>
                <a:prstClr val="black"/>
              </a:solidFill>
              <a:latin typeface="Times New Roman" pitchFamily="18" charset="0"/>
            </a:endParaRPr>
          </a:p>
          <a:p>
            <a:pPr marL="0" lvl="0" indent="0" eaLnBrk="1" hangingPunct="1">
              <a:buNone/>
            </a:pPr>
            <a:endParaRPr lang="en-US" sz="2800" dirty="0">
              <a:solidFill>
                <a:prstClr val="black"/>
              </a:solidFill>
              <a:latin typeface="Times New Roman" pitchFamily="18" charset="0"/>
            </a:endParaRPr>
          </a:p>
          <a:p>
            <a:pPr marL="0" lvl="0" indent="0" eaLnBrk="1" hangingPunct="1">
              <a:buNone/>
            </a:pPr>
            <a:endParaRPr lang="en-US" sz="2800" dirty="0" smtClean="0">
              <a:solidFill>
                <a:prstClr val="black"/>
              </a:solidFill>
              <a:latin typeface="Times New Roman" pitchFamily="18" charset="0"/>
            </a:endParaRPr>
          </a:p>
          <a:p>
            <a:pPr marL="0" lvl="0" indent="0" eaLnBrk="1" hangingPunct="1">
              <a:buNone/>
            </a:pPr>
            <a:endParaRPr lang="en-US" sz="2800" dirty="0">
              <a:solidFill>
                <a:prstClr val="black"/>
              </a:solidFill>
              <a:latin typeface="Times New Roman" pitchFamily="18" charset="0"/>
            </a:endParaRPr>
          </a:p>
          <a:p>
            <a:pPr marL="0" lvl="0" indent="0" eaLnBrk="1" hangingPunct="1">
              <a:buNone/>
            </a:pPr>
            <a:endParaRPr lang="en-US" sz="2800" dirty="0" smtClean="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r>
              <a:rPr lang="en-US" sz="1000" dirty="0" smtClean="0">
                <a:solidFill>
                  <a:prstClr val="black"/>
                </a:solidFill>
                <a:latin typeface="Times New Roman" pitchFamily="18" charset="0"/>
              </a:rPr>
              <a:t>Picture courtesy of</a:t>
            </a:r>
            <a:r>
              <a:rPr lang="en-US" sz="1000" dirty="0">
                <a:solidFill>
                  <a:prstClr val="black"/>
                </a:solidFill>
                <a:latin typeface="Times New Roman" pitchFamily="18" charset="0"/>
              </a:rPr>
              <a:t>.</a:t>
            </a:r>
            <a:r>
              <a:rPr lang="en-US" sz="1000" dirty="0" smtClean="0">
                <a:solidFill>
                  <a:prstClr val="black"/>
                </a:solidFill>
                <a:latin typeface="Times New Roman" pitchFamily="18" charset="0"/>
              </a:rPr>
              <a:t> DSP Research Inc.</a:t>
            </a:r>
            <a:endParaRPr lang="en-US" sz="1000" dirty="0">
              <a:solidFill>
                <a:prstClr val="black"/>
              </a:solidFill>
              <a:latin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143" y="1295400"/>
            <a:ext cx="7997144" cy="42771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5051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endParaRPr lang="en-US" sz="1000" dirty="0">
              <a:solidFill>
                <a:prstClr val="black"/>
              </a:solidFill>
              <a:latin typeface="Times New Roman" pitchFamily="18" charset="0"/>
            </a:endParaRPr>
          </a:p>
          <a:p>
            <a:pPr marL="0" lvl="0" indent="0" eaLnBrk="1" hangingPunct="1">
              <a:buNone/>
            </a:pPr>
            <a:endParaRPr lang="en-US" sz="1000" dirty="0" smtClean="0">
              <a:solidFill>
                <a:prstClr val="black"/>
              </a:solidFill>
              <a:latin typeface="Times New Roman" pitchFamily="18" charset="0"/>
            </a:endParaRPr>
          </a:p>
          <a:p>
            <a:pPr marL="0" lvl="0" indent="0" eaLnBrk="1" hangingPunct="1">
              <a:buNone/>
            </a:pPr>
            <a:r>
              <a:rPr lang="en-US" sz="1000" dirty="0" smtClean="0">
                <a:solidFill>
                  <a:prstClr val="black"/>
                </a:solidFill>
                <a:latin typeface="Times New Roman" pitchFamily="18" charset="0"/>
              </a:rPr>
              <a:t>Picture </a:t>
            </a:r>
            <a:r>
              <a:rPr lang="en-US" sz="1000" dirty="0">
                <a:solidFill>
                  <a:prstClr val="black"/>
                </a:solidFill>
                <a:latin typeface="Times New Roman" pitchFamily="18" charset="0"/>
              </a:rPr>
              <a:t>courtesy of. DSP Research Inc.</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1600200"/>
            <a:ext cx="7847013"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3515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Radio modules:</a:t>
            </a:r>
          </a:p>
          <a:p>
            <a:pPr lvl="0" eaLnBrk="1" hangingPunct="1"/>
            <a:r>
              <a:rPr lang="en-US" sz="2800" dirty="0" smtClean="0">
                <a:solidFill>
                  <a:prstClr val="black"/>
                </a:solidFill>
                <a:latin typeface="Times New Roman" pitchFamily="18" charset="0"/>
              </a:rPr>
              <a:t>Radio modules, such a USB sticks, which have their own enclosure, a defined integral antenna position and a well defined connector can be evaluated for Body SAR as a “module”</a:t>
            </a:r>
          </a:p>
          <a:p>
            <a:pPr lvl="0" eaLnBrk="1" hangingPunct="1"/>
            <a:r>
              <a:rPr lang="en-US" sz="2800" dirty="0" smtClean="0">
                <a:solidFill>
                  <a:prstClr val="black"/>
                </a:solidFill>
                <a:latin typeface="Times New Roman" pitchFamily="18" charset="0"/>
              </a:rPr>
              <a:t>Radio modules which are intended to be integrated into host equipment cannot be evaluated for Body SAR. The evaluation for Body SAR needs to be carried out on the combined equipment of host and radio module</a:t>
            </a:r>
            <a:endParaRPr lang="en-US" sz="2800" dirty="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4274276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Radio modules:</a:t>
            </a:r>
          </a:p>
          <a:p>
            <a:pPr lvl="0" eaLnBrk="1" hangingPunct="1"/>
            <a:r>
              <a:rPr lang="en-US" sz="2800" dirty="0" smtClean="0">
                <a:solidFill>
                  <a:prstClr val="black"/>
                </a:solidFill>
                <a:latin typeface="Times New Roman" pitchFamily="18" charset="0"/>
              </a:rPr>
              <a:t>Radio modules which are intended to be integrated in a host system can be certified as a “radio module” under the Japan Radio Law. </a:t>
            </a:r>
            <a:r>
              <a:rPr lang="en-US" sz="2800" dirty="0">
                <a:solidFill>
                  <a:prstClr val="black"/>
                </a:solidFill>
                <a:latin typeface="Times New Roman" pitchFamily="18" charset="0"/>
              </a:rPr>
              <a:t>S</a:t>
            </a:r>
            <a:r>
              <a:rPr lang="en-US" sz="2800" dirty="0" smtClean="0">
                <a:solidFill>
                  <a:prstClr val="black"/>
                </a:solidFill>
                <a:latin typeface="Times New Roman" pitchFamily="18" charset="0"/>
              </a:rPr>
              <a:t>uch a certificate would not be valid for the Body SAR regulation</a:t>
            </a:r>
          </a:p>
          <a:p>
            <a:pPr lvl="0" eaLnBrk="1" hangingPunct="1"/>
            <a:r>
              <a:rPr lang="en-US" sz="2800" dirty="0" smtClean="0">
                <a:solidFill>
                  <a:prstClr val="black"/>
                </a:solidFill>
                <a:latin typeface="Times New Roman" pitchFamily="18" charset="0"/>
              </a:rPr>
              <a:t>A manufacturer of devices which contain certified radio modules must submit an application to a certification body in order to obtain a certificate which covers the Body SAR regulation for the complete device</a:t>
            </a:r>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315871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Radio modules:</a:t>
            </a:r>
          </a:p>
          <a:p>
            <a:pPr lvl="0" eaLnBrk="1" hangingPunct="1"/>
            <a:r>
              <a:rPr lang="en-US" sz="2800" dirty="0" smtClean="0">
                <a:solidFill>
                  <a:prstClr val="black"/>
                </a:solidFill>
                <a:latin typeface="Times New Roman" pitchFamily="18" charset="0"/>
              </a:rPr>
              <a:t>In such a case the certification body is allowed to omit part of the assessment (since the radio modules have been previously certified for the “radio part”) and only assess compliance with the Body SAR regulation</a:t>
            </a:r>
          </a:p>
          <a:p>
            <a:pPr lvl="0" eaLnBrk="1" hangingPunct="1"/>
            <a:r>
              <a:rPr lang="en-US" sz="2800" dirty="0" smtClean="0">
                <a:solidFill>
                  <a:prstClr val="black"/>
                </a:solidFill>
                <a:latin typeface="Times New Roman" pitchFamily="18" charset="0"/>
              </a:rPr>
              <a:t>Point of attention: </a:t>
            </a:r>
            <a:r>
              <a:rPr lang="en-US" sz="2800" i="1" dirty="0" smtClean="0">
                <a:solidFill>
                  <a:prstClr val="black"/>
                </a:solidFill>
                <a:latin typeface="Times New Roman" pitchFamily="18" charset="0"/>
              </a:rPr>
              <a:t>“Each </a:t>
            </a:r>
            <a:r>
              <a:rPr lang="en-US" sz="2800" i="1" dirty="0">
                <a:solidFill>
                  <a:prstClr val="black"/>
                </a:solidFill>
                <a:latin typeface="Times New Roman" pitchFamily="18" charset="0"/>
              </a:rPr>
              <a:t>registered certification body decides whether it will omit some parts of the </a:t>
            </a:r>
            <a:r>
              <a:rPr lang="en-US" sz="2800" i="1" dirty="0" smtClean="0">
                <a:solidFill>
                  <a:prstClr val="black"/>
                </a:solidFill>
                <a:latin typeface="Times New Roman" pitchFamily="18" charset="0"/>
              </a:rPr>
              <a:t>examination</a:t>
            </a:r>
            <a:r>
              <a:rPr lang="en-US" sz="2800" i="1" dirty="0">
                <a:solidFill>
                  <a:prstClr val="black"/>
                </a:solidFill>
                <a:latin typeface="Times New Roman" pitchFamily="18" charset="0"/>
              </a:rPr>
              <a:t>, what  parts  to omit, and so on</a:t>
            </a:r>
            <a:r>
              <a:rPr lang="en-US" sz="2800" i="1" dirty="0" smtClean="0">
                <a:solidFill>
                  <a:prstClr val="black"/>
                </a:solidFill>
                <a:latin typeface="Times New Roman" pitchFamily="18" charset="0"/>
              </a:rPr>
              <a:t>.”</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283788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Test procedures for Body SAR are </a:t>
            </a:r>
            <a:r>
              <a:rPr lang="en-US" sz="2800" u="sng" dirty="0" smtClean="0">
                <a:solidFill>
                  <a:prstClr val="black"/>
                </a:solidFill>
                <a:latin typeface="Times New Roman" pitchFamily="18" charset="0"/>
              </a:rPr>
              <a:t>based</a:t>
            </a:r>
            <a:r>
              <a:rPr lang="en-US" sz="2800" dirty="0" smtClean="0">
                <a:solidFill>
                  <a:prstClr val="black"/>
                </a:solidFill>
                <a:latin typeface="Times New Roman" pitchFamily="18" charset="0"/>
              </a:rPr>
              <a:t> on</a:t>
            </a:r>
            <a:br>
              <a:rPr lang="en-US" sz="2800" dirty="0" smtClean="0">
                <a:solidFill>
                  <a:prstClr val="black"/>
                </a:solidFill>
                <a:latin typeface="Times New Roman" pitchFamily="18" charset="0"/>
              </a:rPr>
            </a:br>
            <a:r>
              <a:rPr lang="en-US" sz="2800" dirty="0" smtClean="0">
                <a:solidFill>
                  <a:prstClr val="black"/>
                </a:solidFill>
                <a:latin typeface="Times New Roman" pitchFamily="18" charset="0"/>
              </a:rPr>
              <a:t>IEC 62209-2</a:t>
            </a:r>
          </a:p>
          <a:p>
            <a:pPr lvl="0" eaLnBrk="1" hangingPunct="1"/>
            <a:r>
              <a:rPr lang="en-US" sz="2800" dirty="0" smtClean="0">
                <a:solidFill>
                  <a:prstClr val="black"/>
                </a:solidFill>
                <a:latin typeface="Times New Roman" pitchFamily="18" charset="0"/>
              </a:rPr>
              <a:t>Tissue parameters for the simulated body are the same as the tissue parameters used in the EU, the defined frequency range is a bit different</a:t>
            </a:r>
          </a:p>
          <a:p>
            <a:pPr lvl="0" eaLnBrk="1" hangingPunct="1"/>
            <a:r>
              <a:rPr lang="en-US" sz="2800" dirty="0" smtClean="0">
                <a:solidFill>
                  <a:prstClr val="black"/>
                </a:solidFill>
                <a:latin typeface="Times New Roman" pitchFamily="18" charset="0"/>
              </a:rPr>
              <a:t>Since the test method is based on IEC 62209-2 head tissue parameters are used for creating the body liquid</a:t>
            </a:r>
          </a:p>
          <a:p>
            <a:pPr lvl="0" eaLnBrk="1" hangingPunct="1"/>
            <a:r>
              <a:rPr lang="en-US" sz="2800" dirty="0" smtClean="0">
                <a:solidFill>
                  <a:prstClr val="black"/>
                </a:solidFill>
                <a:latin typeface="Times New Roman" pitchFamily="18" charset="0"/>
              </a:rPr>
              <a:t>Typically, the use of head tissue parameters during Body SAR measurements leads to an over-estimation of the measured SAR values</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193668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Body SAR regulations</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ICCJ in Japan is currently working on guidelines on required operational modes during Body SAR testing, how to deal with simultaneous transmissions, test case reduction, etc.</a:t>
            </a: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1382912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Useful links</a:t>
            </a:r>
            <a:endParaRPr lang="en-US" dirty="0"/>
          </a:p>
        </p:txBody>
      </p:sp>
      <p:sp>
        <p:nvSpPr>
          <p:cNvPr id="3" name="Content Placeholder 2"/>
          <p:cNvSpPr>
            <a:spLocks noGrp="1"/>
          </p:cNvSpPr>
          <p:nvPr>
            <p:ph idx="1"/>
          </p:nvPr>
        </p:nvSpPr>
        <p:spPr/>
        <p:txBody>
          <a:bodyPr/>
          <a:lstStyle/>
          <a:p>
            <a:pPr eaLnBrk="1" hangingPunct="1"/>
            <a:r>
              <a:rPr lang="en-US" altLang="en-US" sz="1800" dirty="0"/>
              <a:t>MIC Japan Radio Use Website</a:t>
            </a:r>
            <a:br>
              <a:rPr lang="en-US" altLang="en-US" sz="1800" dirty="0"/>
            </a:br>
            <a:r>
              <a:rPr lang="en-US" altLang="en-US" sz="1800" dirty="0">
                <a:hlinkClick r:id="rId2"/>
              </a:rPr>
              <a:t>http://www.tele.soumu.go.jp/e</a:t>
            </a:r>
            <a:r>
              <a:rPr lang="en-US" altLang="en-US" sz="1800" dirty="0" smtClean="0">
                <a:hlinkClick r:id="rId2"/>
              </a:rPr>
              <a:t>/</a:t>
            </a:r>
            <a:r>
              <a:rPr lang="en-US" altLang="en-US" sz="1800" dirty="0" smtClean="0"/>
              <a:t/>
            </a:r>
            <a:br>
              <a:rPr lang="en-US" altLang="en-US" sz="1800" dirty="0" smtClean="0"/>
            </a:br>
            <a:endParaRPr lang="en-US" altLang="en-US" sz="1800" dirty="0"/>
          </a:p>
          <a:p>
            <a:pPr eaLnBrk="1" hangingPunct="1"/>
            <a:r>
              <a:rPr lang="en-US" altLang="en-US" sz="1800" dirty="0"/>
              <a:t>MIC MRA Workshop 2009</a:t>
            </a:r>
            <a:br>
              <a:rPr lang="en-US" altLang="en-US" sz="1800" dirty="0"/>
            </a:br>
            <a:r>
              <a:rPr lang="en-US" altLang="en-US" sz="1800" dirty="0">
                <a:hlinkClick r:id="rId3"/>
              </a:rPr>
              <a:t>http://</a:t>
            </a:r>
            <a:r>
              <a:rPr lang="en-US" altLang="en-US" sz="1800" dirty="0" smtClean="0">
                <a:hlinkClick r:id="rId3"/>
              </a:rPr>
              <a:t>www.tele.soumu.go.jp/j/sys/equ/mra/20/english/pro_e/english.htm</a:t>
            </a:r>
            <a:r>
              <a:rPr lang="en-US" altLang="en-US" sz="1800" dirty="0" smtClean="0"/>
              <a:t/>
            </a:r>
            <a:br>
              <a:rPr lang="en-US" altLang="en-US" sz="1800" dirty="0" smtClean="0"/>
            </a:br>
            <a:endParaRPr lang="en-US" altLang="en-US" sz="1800" dirty="0"/>
          </a:p>
          <a:p>
            <a:pPr eaLnBrk="1" hangingPunct="1"/>
            <a:r>
              <a:rPr lang="en-US" altLang="en-US" sz="1800" dirty="0"/>
              <a:t>MIC MRA Workshop 2010</a:t>
            </a:r>
            <a:br>
              <a:rPr lang="en-US" altLang="en-US" sz="1800" dirty="0"/>
            </a:br>
            <a:r>
              <a:rPr lang="en-US" altLang="en-US" sz="1800" dirty="0">
                <a:hlinkClick r:id="rId4"/>
              </a:rPr>
              <a:t>http://</a:t>
            </a:r>
            <a:r>
              <a:rPr lang="en-US" altLang="en-US" sz="1800" dirty="0" smtClean="0">
                <a:hlinkClick r:id="rId4"/>
              </a:rPr>
              <a:t>www.tele.soumu.go.jp/j/sys/equ/mra/21/english/pro_e/english.htm</a:t>
            </a:r>
            <a:r>
              <a:rPr lang="en-US" altLang="en-US" sz="1800" dirty="0" smtClean="0"/>
              <a:t/>
            </a:r>
            <a:br>
              <a:rPr lang="en-US" altLang="en-US" sz="1800" dirty="0" smtClean="0"/>
            </a:br>
            <a:endParaRPr lang="en-US" altLang="en-US" sz="1800" dirty="0"/>
          </a:p>
          <a:p>
            <a:pPr eaLnBrk="1" hangingPunct="1"/>
            <a:r>
              <a:rPr lang="en-US" altLang="en-US" sz="1800" dirty="0"/>
              <a:t>MIC MRA Workshop 2012</a:t>
            </a:r>
            <a:br>
              <a:rPr lang="en-US" altLang="en-US" sz="1800" dirty="0"/>
            </a:br>
            <a:r>
              <a:rPr lang="en-US" altLang="en-US" sz="1800" dirty="0">
                <a:hlinkClick r:id="rId5"/>
              </a:rPr>
              <a:t>http://</a:t>
            </a:r>
            <a:r>
              <a:rPr lang="en-US" altLang="en-US" sz="1800" dirty="0" smtClean="0">
                <a:hlinkClick r:id="rId5"/>
              </a:rPr>
              <a:t>www.tele.soumu.go.jp/j/sys/equ/mra/23/english/pro_e/english.htm</a:t>
            </a:r>
            <a:r>
              <a:rPr lang="en-US" altLang="en-US" sz="1800" dirty="0" smtClean="0"/>
              <a:t/>
            </a:r>
            <a:br>
              <a:rPr lang="en-US" altLang="en-US" sz="1800" dirty="0" smtClean="0"/>
            </a:br>
            <a:endParaRPr lang="en-US" altLang="en-US" sz="1800" dirty="0"/>
          </a:p>
          <a:p>
            <a:pPr eaLnBrk="1" hangingPunct="1"/>
            <a:r>
              <a:rPr lang="en-US" altLang="en-US" sz="1800" dirty="0"/>
              <a:t>MIC MRA Workshop 2013</a:t>
            </a:r>
            <a:br>
              <a:rPr lang="en-US" altLang="en-US" sz="1800" dirty="0"/>
            </a:br>
            <a:r>
              <a:rPr lang="en-US" altLang="en-US" sz="1800" dirty="0">
                <a:hlinkClick r:id="rId6"/>
              </a:rPr>
              <a:t>http://www.tele.soumu.go.jp/j/sys/equ/mra/24/english/pdf/index.htm</a:t>
            </a:r>
            <a:endParaRPr lang="en-US" altLang="en-US" sz="1800" dirty="0"/>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254990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MIC MRA Workshop 2014</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Topics included:</a:t>
            </a:r>
          </a:p>
          <a:p>
            <a:pPr lvl="0" eaLnBrk="1" hangingPunct="1"/>
            <a:r>
              <a:rPr lang="en-US" sz="2800" dirty="0" smtClean="0">
                <a:solidFill>
                  <a:prstClr val="black"/>
                </a:solidFill>
                <a:latin typeface="Times New Roman" pitchFamily="18" charset="0"/>
              </a:rPr>
              <a:t>Latest updates on FCC regulations</a:t>
            </a:r>
          </a:p>
          <a:p>
            <a:pPr lvl="0" eaLnBrk="1" hangingPunct="1"/>
            <a:r>
              <a:rPr lang="en-US" sz="2800" dirty="0" smtClean="0">
                <a:solidFill>
                  <a:prstClr val="black"/>
                </a:solidFill>
                <a:latin typeface="Times New Roman" pitchFamily="18" charset="0"/>
              </a:rPr>
              <a:t>Accreditation/designation requirements for foreign certification bodies under the Japanese Radio Law and Telecommunications Business Law</a:t>
            </a:r>
          </a:p>
          <a:p>
            <a:pPr lvl="0" eaLnBrk="1" hangingPunct="1"/>
            <a:r>
              <a:rPr lang="en-US" sz="2800" dirty="0">
                <a:solidFill>
                  <a:prstClr val="black"/>
                </a:solidFill>
                <a:latin typeface="Times New Roman" pitchFamily="18" charset="0"/>
              </a:rPr>
              <a:t>L</a:t>
            </a:r>
            <a:r>
              <a:rPr lang="en-US" sz="2800" dirty="0" smtClean="0">
                <a:solidFill>
                  <a:prstClr val="black"/>
                </a:solidFill>
                <a:latin typeface="Times New Roman" pitchFamily="18" charset="0"/>
              </a:rPr>
              <a:t>atest information on the Radio Equipment Directive</a:t>
            </a:r>
          </a:p>
          <a:p>
            <a:pPr lvl="0" eaLnBrk="1" hangingPunct="1"/>
            <a:r>
              <a:rPr lang="en-US" sz="2800" dirty="0">
                <a:solidFill>
                  <a:prstClr val="black"/>
                </a:solidFill>
                <a:latin typeface="Times New Roman" pitchFamily="18" charset="0"/>
              </a:rPr>
              <a:t>L</a:t>
            </a:r>
            <a:r>
              <a:rPr lang="en-US" sz="2800" dirty="0" smtClean="0">
                <a:solidFill>
                  <a:prstClr val="black"/>
                </a:solidFill>
                <a:latin typeface="Times New Roman" pitchFamily="18" charset="0"/>
              </a:rPr>
              <a:t>atest updates on the Japan Radio Law</a:t>
            </a:r>
          </a:p>
          <a:p>
            <a:pPr lvl="0" eaLnBrk="1" hangingPunct="1"/>
            <a:r>
              <a:rPr lang="en-US" sz="2800" dirty="0" smtClean="0">
                <a:solidFill>
                  <a:prstClr val="black"/>
                </a:solidFill>
                <a:latin typeface="Times New Roman" pitchFamily="18" charset="0"/>
              </a:rPr>
              <a:t>Body SAR regulations</a:t>
            </a:r>
          </a:p>
        </p:txBody>
      </p:sp>
    </p:spTree>
    <p:extLst>
      <p:ext uri="{BB962C8B-B14F-4D97-AF65-F5344CB8AC3E}">
        <p14:creationId xmlns:p14="http://schemas.microsoft.com/office/powerpoint/2010/main" val="3609642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a:p>
        </p:txBody>
      </p:sp>
      <p:sp>
        <p:nvSpPr>
          <p:cNvPr id="3" name="Content Placeholder 2"/>
          <p:cNvSpPr>
            <a:spLocks noGrp="1"/>
          </p:cNvSpPr>
          <p:nvPr>
            <p:ph idx="1"/>
          </p:nvPr>
        </p:nvSpPr>
        <p:spPr/>
        <p:txBody>
          <a:bodyPr/>
          <a:lstStyle/>
          <a:p>
            <a:pPr marL="0" lvl="0" indent="0">
              <a:buNone/>
            </a:pPr>
            <a:endParaRPr lang="en-US" dirty="0" smtClean="0">
              <a:solidFill>
                <a:prstClr val="black"/>
              </a:solidFill>
              <a:latin typeface="Times New Roman" pitchFamily="18" charset="0"/>
            </a:endParaRPr>
          </a:p>
          <a:p>
            <a:pPr marL="0" lvl="0" indent="0">
              <a:buNone/>
            </a:pPr>
            <a:endParaRPr lang="en-US" dirty="0">
              <a:solidFill>
                <a:prstClr val="black"/>
              </a:solidFill>
              <a:latin typeface="Times New Roman" pitchFamily="18" charset="0"/>
            </a:endParaRPr>
          </a:p>
          <a:p>
            <a:pPr marL="0" lvl="0" indent="0" algn="ctr">
              <a:buNone/>
            </a:pPr>
            <a:r>
              <a:rPr lang="en-US" sz="5400" dirty="0" smtClean="0">
                <a:solidFill>
                  <a:prstClr val="black"/>
                </a:solidFill>
                <a:latin typeface="Times New Roman" pitchFamily="18" charset="0"/>
              </a:rPr>
              <a:t>Questions ?</a:t>
            </a:r>
            <a:endParaRPr lang="en-US" sz="5400" dirty="0">
              <a:solidFill>
                <a:prstClr val="black"/>
              </a:solidFill>
              <a:latin typeface="Times New Roman" pitchFamily="18" charset="0"/>
            </a:endParaRPr>
          </a:p>
          <a:p>
            <a:endParaRPr lang="en-US" dirty="0"/>
          </a:p>
        </p:txBody>
      </p:sp>
    </p:spTree>
    <p:extLst>
      <p:ext uri="{BB962C8B-B14F-4D97-AF65-F5344CB8AC3E}">
        <p14:creationId xmlns:p14="http://schemas.microsoft.com/office/powerpoint/2010/main" val="3313199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lvl="0" indent="0">
              <a:buNone/>
            </a:pPr>
            <a:endParaRPr lang="en-US" dirty="0" smtClean="0">
              <a:solidFill>
                <a:prstClr val="black"/>
              </a:solidFill>
              <a:latin typeface="Times New Roman" pitchFamily="18" charset="0"/>
            </a:endParaRPr>
          </a:p>
          <a:p>
            <a:pPr marL="0" lvl="0" indent="0">
              <a:buNone/>
            </a:pPr>
            <a:endParaRPr lang="en-US" dirty="0">
              <a:solidFill>
                <a:prstClr val="black"/>
              </a:solidFill>
              <a:latin typeface="Times New Roman" pitchFamily="18" charset="0"/>
            </a:endParaRPr>
          </a:p>
          <a:p>
            <a:pPr marL="0" lvl="0" indent="0" algn="ctr">
              <a:buNone/>
            </a:pPr>
            <a:r>
              <a:rPr lang="en-US" sz="5400" dirty="0" smtClean="0">
                <a:solidFill>
                  <a:prstClr val="black"/>
                </a:solidFill>
                <a:latin typeface="Times New Roman" pitchFamily="18" charset="0"/>
              </a:rPr>
              <a:t>Thank you for your attention</a:t>
            </a:r>
            <a:endParaRPr lang="en-US" sz="5400" dirty="0">
              <a:solidFill>
                <a:prstClr val="black"/>
              </a:solidFill>
              <a:latin typeface="Times New Roman" pitchFamily="18" charset="0"/>
            </a:endParaRPr>
          </a:p>
          <a:p>
            <a:endParaRPr lang="en-US" dirty="0"/>
          </a:p>
        </p:txBody>
      </p:sp>
    </p:spTree>
    <p:extLst>
      <p:ext uri="{BB962C8B-B14F-4D97-AF65-F5344CB8AC3E}">
        <p14:creationId xmlns:p14="http://schemas.microsoft.com/office/powerpoint/2010/main" val="424615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MIC MRA Workshop 2014</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Topics included:</a:t>
            </a:r>
          </a:p>
          <a:p>
            <a:pPr lvl="0" eaLnBrk="1" hangingPunct="1"/>
            <a:r>
              <a:rPr lang="en-US" sz="2800" dirty="0" smtClean="0">
                <a:solidFill>
                  <a:prstClr val="black"/>
                </a:solidFill>
                <a:latin typeface="Times New Roman" pitchFamily="18" charset="0"/>
              </a:rPr>
              <a:t>Latest updates on the Japan Telecommunications Business Law</a:t>
            </a:r>
          </a:p>
          <a:p>
            <a:pPr lvl="0" eaLnBrk="1" hangingPunct="1"/>
            <a:r>
              <a:rPr lang="en-US" sz="2800" dirty="0" smtClean="0">
                <a:solidFill>
                  <a:prstClr val="black"/>
                </a:solidFill>
                <a:latin typeface="Times New Roman" pitchFamily="18" charset="0"/>
              </a:rPr>
              <a:t>Guidance for VOIP devices (Japan)</a:t>
            </a:r>
          </a:p>
          <a:p>
            <a:pPr lvl="0" eaLnBrk="1" hangingPunct="1"/>
            <a:r>
              <a:rPr lang="en-US" sz="2800" dirty="0" smtClean="0">
                <a:solidFill>
                  <a:prstClr val="black"/>
                </a:solidFill>
                <a:latin typeface="Times New Roman" pitchFamily="18" charset="0"/>
              </a:rPr>
              <a:t>Introduction of MIC market surveillance</a:t>
            </a:r>
          </a:p>
          <a:p>
            <a:pPr lvl="0" eaLnBrk="1" hangingPunct="1"/>
            <a:r>
              <a:rPr lang="en-US" sz="2800" dirty="0" smtClean="0">
                <a:solidFill>
                  <a:prstClr val="black"/>
                </a:solidFill>
                <a:latin typeface="Times New Roman" pitchFamily="18" charset="0"/>
              </a:rPr>
              <a:t>APEC TEL MRA Task Force Training Session (Market Surveillance Guideline)</a:t>
            </a:r>
          </a:p>
          <a:p>
            <a:pPr lvl="0" eaLnBrk="1" hangingPunct="1"/>
            <a:r>
              <a:rPr lang="en-US" sz="2800" dirty="0" smtClean="0">
                <a:solidFill>
                  <a:prstClr val="black"/>
                </a:solidFill>
                <a:latin typeface="Times New Roman" pitchFamily="18" charset="0"/>
              </a:rPr>
              <a:t>False and fake test reports</a:t>
            </a:r>
          </a:p>
          <a:p>
            <a:pPr lvl="0" eaLnBrk="1" hangingPunct="1"/>
            <a:r>
              <a:rPr lang="en-US" sz="2800" dirty="0" smtClean="0">
                <a:solidFill>
                  <a:prstClr val="black"/>
                </a:solidFill>
                <a:latin typeface="Times New Roman" pitchFamily="18" charset="0"/>
              </a:rPr>
              <a:t>Comparison of Body SAR measurements</a:t>
            </a:r>
          </a:p>
        </p:txBody>
      </p:sp>
    </p:spTree>
    <p:extLst>
      <p:ext uri="{BB962C8B-B14F-4D97-AF65-F5344CB8AC3E}">
        <p14:creationId xmlns:p14="http://schemas.microsoft.com/office/powerpoint/2010/main" val="1984542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Introduction about the objectives and processes of the Japan Radio Law</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Requirements for the registration of certification bodies for the Japan Radio Law</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Overview of registered certification bodies for the Japan Radio Law; currently 12 domestic and 12 foreign certification bodies are registered as a certification body</a:t>
            </a: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7136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lvl="0" eaLnBrk="1" hangingPunct="1"/>
            <a:r>
              <a:rPr lang="en-US" sz="2800" dirty="0" smtClean="0">
                <a:solidFill>
                  <a:prstClr val="black"/>
                </a:solidFill>
                <a:latin typeface="Times New Roman" pitchFamily="18" charset="0"/>
              </a:rPr>
              <a:t>Overview of the number of certificates issued on a yearly basis for domestic and foreign certification bodies</a:t>
            </a:r>
          </a:p>
          <a:p>
            <a:pPr lvl="0" eaLnBrk="1" hangingPunct="1"/>
            <a:r>
              <a:rPr lang="en-US" sz="2800" dirty="0" smtClean="0">
                <a:solidFill>
                  <a:prstClr val="black"/>
                </a:solidFill>
                <a:latin typeface="Times New Roman" pitchFamily="18" charset="0"/>
              </a:rPr>
              <a:t>As of December 2013; 7552 (domestic RCB’s) and 1560 (foreign RCB’s) were issued</a:t>
            </a:r>
          </a:p>
          <a:p>
            <a:pPr lvl="0" eaLnBrk="1" hangingPunct="1"/>
            <a:r>
              <a:rPr lang="en-US" sz="2800" dirty="0" smtClean="0">
                <a:solidFill>
                  <a:prstClr val="black"/>
                </a:solidFill>
                <a:latin typeface="Times New Roman" pitchFamily="18" charset="0"/>
              </a:rPr>
              <a:t>Overview of categories of specified radio equipment</a:t>
            </a:r>
          </a:p>
          <a:p>
            <a:pPr lvl="0" eaLnBrk="1" hangingPunct="1"/>
            <a:r>
              <a:rPr lang="en-US" sz="2800" dirty="0" smtClean="0">
                <a:solidFill>
                  <a:prstClr val="black"/>
                </a:solidFill>
                <a:latin typeface="Times New Roman" pitchFamily="18" charset="0"/>
              </a:rPr>
              <a:t>Testing methods of specified radio equipment (includes the link on the MIC Radio Use website to the location of these testing procedures)</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410130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New additions/changes to the Japan Radio Law:</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Digital wireless radio microphones (August 2013)</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Body SAR regulations (April 2014)</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LTE-Advance (January 2014)</a:t>
            </a: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974710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New additions/changes to the Japan Radio Law:</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smtClean="0">
                <a:solidFill>
                  <a:prstClr val="black"/>
                </a:solidFill>
                <a:latin typeface="Times New Roman" pitchFamily="18" charset="0"/>
              </a:rPr>
              <a:t>Changes in UWB requirements (January 2014)</a:t>
            </a:r>
          </a:p>
          <a:p>
            <a:pPr marL="0" lvl="0" indent="0" eaLnBrk="1" hangingPunct="1">
              <a:buNone/>
            </a:pPr>
            <a:r>
              <a:rPr lang="en-US" sz="2000" dirty="0" smtClean="0">
                <a:solidFill>
                  <a:prstClr val="black"/>
                </a:solidFill>
                <a:latin typeface="Times New Roman" pitchFamily="18" charset="0"/>
              </a:rPr>
              <a:t>Note: changes in UWB requirements were published by means of Ministerial Ordinance No. 122 of 25 December 2013. One significant change is the removal of Ordinance Regulating Radio Equipment, Article </a:t>
            </a:r>
            <a:r>
              <a:rPr lang="en-US" sz="2000" dirty="0">
                <a:solidFill>
                  <a:prstClr val="black"/>
                </a:solidFill>
                <a:latin typeface="Times New Roman" pitchFamily="18" charset="0"/>
              </a:rPr>
              <a:t>49.27(4):</a:t>
            </a:r>
            <a:br>
              <a:rPr lang="en-US" sz="2000" dirty="0">
                <a:solidFill>
                  <a:prstClr val="black"/>
                </a:solidFill>
                <a:latin typeface="Times New Roman" pitchFamily="18" charset="0"/>
              </a:rPr>
            </a:br>
            <a:r>
              <a:rPr lang="en-US" sz="2000" dirty="0">
                <a:solidFill>
                  <a:prstClr val="black"/>
                </a:solidFill>
                <a:latin typeface="Times New Roman" pitchFamily="18" charset="0"/>
              </a:rPr>
              <a:t/>
            </a:r>
            <a:br>
              <a:rPr lang="en-US" sz="2000" dirty="0">
                <a:solidFill>
                  <a:prstClr val="black"/>
                </a:solidFill>
                <a:latin typeface="Times New Roman" pitchFamily="18" charset="0"/>
              </a:rPr>
            </a:br>
            <a:r>
              <a:rPr lang="en-US" sz="2000" i="1" dirty="0" smtClean="0">
                <a:solidFill>
                  <a:prstClr val="black"/>
                </a:solidFill>
                <a:latin typeface="Times New Roman" pitchFamily="18" charset="0"/>
              </a:rPr>
              <a:t>“4</a:t>
            </a:r>
            <a:r>
              <a:rPr lang="en-US" sz="2000" i="1" dirty="0">
                <a:solidFill>
                  <a:prstClr val="black"/>
                </a:solidFill>
                <a:latin typeface="Times New Roman" pitchFamily="18" charset="0"/>
              </a:rPr>
              <a:t>)  The radio equipment which is not use an alternating-current source shall not be emit the radio </a:t>
            </a:r>
            <a:r>
              <a:rPr lang="en-US" sz="2000" i="1" dirty="0" smtClean="0">
                <a:solidFill>
                  <a:prstClr val="black"/>
                </a:solidFill>
                <a:latin typeface="Times New Roman" pitchFamily="18" charset="0"/>
              </a:rPr>
              <a:t>wave </a:t>
            </a:r>
            <a:r>
              <a:rPr lang="en-US" sz="2000" i="1" dirty="0">
                <a:solidFill>
                  <a:prstClr val="black"/>
                </a:solidFill>
                <a:latin typeface="Times New Roman" pitchFamily="18" charset="0"/>
              </a:rPr>
              <a:t>until a receiving the signal from another radio equipment using an alternating-current </a:t>
            </a:r>
            <a:r>
              <a:rPr lang="en-US" sz="2000" i="1" dirty="0" smtClean="0">
                <a:solidFill>
                  <a:prstClr val="black"/>
                </a:solidFill>
                <a:latin typeface="Times New Roman" pitchFamily="18" charset="0"/>
              </a:rPr>
              <a:t>source.”</a:t>
            </a:r>
            <a:r>
              <a:rPr lang="en-US" sz="2000" i="1" dirty="0">
                <a:solidFill>
                  <a:prstClr val="black"/>
                </a:solidFill>
                <a:latin typeface="Times New Roman" pitchFamily="18" charset="0"/>
              </a:rPr>
              <a:t/>
            </a:r>
            <a:br>
              <a:rPr lang="en-US" sz="2000" i="1" dirty="0">
                <a:solidFill>
                  <a:prstClr val="black"/>
                </a:solidFill>
                <a:latin typeface="Times New Roman" pitchFamily="18" charset="0"/>
              </a:rPr>
            </a:br>
            <a:r>
              <a:rPr lang="en-US" sz="2000" i="1" dirty="0" smtClean="0">
                <a:solidFill>
                  <a:prstClr val="black"/>
                </a:solidFill>
                <a:latin typeface="Times New Roman" pitchFamily="18" charset="0"/>
              </a:rPr>
              <a:t/>
            </a:r>
            <a:br>
              <a:rPr lang="en-US" sz="2000" i="1" dirty="0" smtClean="0">
                <a:solidFill>
                  <a:prstClr val="black"/>
                </a:solidFill>
                <a:latin typeface="Times New Roman" pitchFamily="18" charset="0"/>
              </a:rPr>
            </a:br>
            <a:r>
              <a:rPr lang="en-US" sz="2000" dirty="0" smtClean="0">
                <a:solidFill>
                  <a:prstClr val="black"/>
                </a:solidFill>
                <a:latin typeface="Times New Roman" pitchFamily="18" charset="0"/>
              </a:rPr>
              <a:t>Location of Ministerial Ordinances (in Japanese only):</a:t>
            </a:r>
            <a:r>
              <a:rPr lang="en-US" sz="2000" i="1" dirty="0">
                <a:solidFill>
                  <a:prstClr val="black"/>
                </a:solidFill>
                <a:latin typeface="Times New Roman" pitchFamily="18" charset="0"/>
              </a:rPr>
              <a:t/>
            </a:r>
            <a:br>
              <a:rPr lang="en-US" sz="2000" i="1" dirty="0">
                <a:solidFill>
                  <a:prstClr val="black"/>
                </a:solidFill>
                <a:latin typeface="Times New Roman" pitchFamily="18" charset="0"/>
              </a:rPr>
            </a:br>
            <a:r>
              <a:rPr lang="en-US" sz="2000" dirty="0">
                <a:solidFill>
                  <a:prstClr val="black"/>
                </a:solidFill>
                <a:latin typeface="Times New Roman" pitchFamily="18" charset="0"/>
              </a:rPr>
              <a:t>http://www.soumu.go.jp/menu_hourei/s_shourei.html</a:t>
            </a:r>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67301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558ED5"/>
                </a:solidFill>
                <a:latin typeface="Times New Roman" pitchFamily="18" charset="0"/>
              </a:rPr>
              <a:t>Latest updates on Japan Radio Law</a:t>
            </a:r>
            <a:endParaRPr lang="en-US" dirty="0"/>
          </a:p>
        </p:txBody>
      </p:sp>
      <p:sp>
        <p:nvSpPr>
          <p:cNvPr id="3" name="Content Placeholder 2"/>
          <p:cNvSpPr>
            <a:spLocks noGrp="1"/>
          </p:cNvSpPr>
          <p:nvPr>
            <p:ph idx="1"/>
          </p:nvPr>
        </p:nvSpPr>
        <p:spPr/>
        <p:txBody>
          <a:bodyPr/>
          <a:lstStyle/>
          <a:p>
            <a:pPr marL="0" lvl="0" indent="0" eaLnBrk="1" hangingPunct="1">
              <a:buNone/>
            </a:pPr>
            <a:r>
              <a:rPr lang="en-US" sz="2800" dirty="0" smtClean="0">
                <a:solidFill>
                  <a:prstClr val="black"/>
                </a:solidFill>
                <a:latin typeface="Times New Roman" pitchFamily="18" charset="0"/>
              </a:rPr>
              <a:t>Labeling (current situation):</a:t>
            </a:r>
            <a:br>
              <a:rPr lang="en-US" sz="2800" dirty="0" smtClean="0">
                <a:solidFill>
                  <a:prstClr val="black"/>
                </a:solidFill>
                <a:latin typeface="Times New Roman" pitchFamily="18" charset="0"/>
              </a:rPr>
            </a:br>
            <a:endParaRPr lang="en-US" sz="2800" dirty="0" smtClean="0">
              <a:solidFill>
                <a:prstClr val="black"/>
              </a:solidFill>
              <a:latin typeface="Times New Roman" pitchFamily="18" charset="0"/>
            </a:endParaRPr>
          </a:p>
          <a:p>
            <a:pPr lvl="0" eaLnBrk="1" hangingPunct="1"/>
            <a:r>
              <a:rPr lang="en-US" sz="2800" dirty="0">
                <a:solidFill>
                  <a:prstClr val="black"/>
                </a:solidFill>
                <a:latin typeface="Times New Roman" pitchFamily="18" charset="0"/>
              </a:rPr>
              <a:t>H</a:t>
            </a:r>
            <a:r>
              <a:rPr lang="en-US" sz="2800" dirty="0" smtClean="0">
                <a:solidFill>
                  <a:prstClr val="black"/>
                </a:solidFill>
                <a:latin typeface="Times New Roman" pitchFamily="18" charset="0"/>
              </a:rPr>
              <a:t>ost equipment which contains certified radio modules can </a:t>
            </a:r>
            <a:r>
              <a:rPr lang="en-US" sz="2800" u="sng" dirty="0" smtClean="0">
                <a:solidFill>
                  <a:prstClr val="black"/>
                </a:solidFill>
                <a:latin typeface="Times New Roman" pitchFamily="18" charset="0"/>
              </a:rPr>
              <a:t>not</a:t>
            </a:r>
            <a:r>
              <a:rPr lang="en-US" sz="2800" dirty="0" smtClean="0">
                <a:solidFill>
                  <a:prstClr val="black"/>
                </a:solidFill>
                <a:latin typeface="Times New Roman" pitchFamily="18" charset="0"/>
              </a:rPr>
              <a:t> be labeled with the certification numbers of the certified radio modules</a:t>
            </a:r>
          </a:p>
          <a:p>
            <a:pPr lvl="0" eaLnBrk="1" hangingPunct="1"/>
            <a:r>
              <a:rPr lang="en-US" sz="2800" dirty="0" smtClean="0">
                <a:solidFill>
                  <a:prstClr val="black"/>
                </a:solidFill>
                <a:latin typeface="Times New Roman" pitchFamily="18" charset="0"/>
              </a:rPr>
              <a:t>It is recommended , but not mandatory, to place a label on the host device which indicates the presence of one or more certified radio modules in the host device</a:t>
            </a:r>
          </a:p>
          <a:p>
            <a:pPr lvl="0" eaLnBrk="1" hangingPunct="1"/>
            <a:endParaRPr lang="en-US" sz="2800" dirty="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smtClean="0">
              <a:solidFill>
                <a:prstClr val="black"/>
              </a:solidFill>
              <a:latin typeface="Times New Roman" pitchFamily="18" charset="0"/>
            </a:endParaRPr>
          </a:p>
          <a:p>
            <a:pPr lvl="0" eaLnBrk="1" hangingPunct="1"/>
            <a:endParaRPr lang="en-US" sz="2800" dirty="0">
              <a:solidFill>
                <a:prstClr val="black"/>
              </a:solidFill>
              <a:latin typeface="Times New Roman" pitchFamily="18" charset="0"/>
            </a:endParaRPr>
          </a:p>
        </p:txBody>
      </p:sp>
    </p:spTree>
    <p:extLst>
      <p:ext uri="{BB962C8B-B14F-4D97-AF65-F5344CB8AC3E}">
        <p14:creationId xmlns:p14="http://schemas.microsoft.com/office/powerpoint/2010/main" val="3865670864"/>
      </p:ext>
    </p:extLst>
  </p:cSld>
  <p:clrMapOvr>
    <a:masterClrMapping/>
  </p:clrMapOvr>
</p:sld>
</file>

<file path=ppt/theme/theme1.xml><?xml version="1.0" encoding="utf-8"?>
<a:theme xmlns:a="http://schemas.openxmlformats.org/drawingml/2006/main" name="Presentation2 AC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 ACB</Template>
  <TotalTime>689</TotalTime>
  <Words>1010</Words>
  <Application>Microsoft Office PowerPoint</Application>
  <PresentationFormat>On-screen Show (4:3)</PresentationFormat>
  <Paragraphs>184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Presentation2 ACB</vt:lpstr>
      <vt:lpstr> MIC MRA Workshop 2014 update</vt:lpstr>
      <vt:lpstr>MIC MRA Workshop 2014</vt:lpstr>
      <vt:lpstr>MIC MRA Workshop 2014</vt:lpstr>
      <vt:lpstr>MIC MRA Workshop 2014</vt:lpstr>
      <vt:lpstr>Latest updates on Japan Radio Law</vt:lpstr>
      <vt:lpstr>Latest updates on Japan Radio Law</vt:lpstr>
      <vt:lpstr>Latest updates on Japan Radio Law</vt:lpstr>
      <vt:lpstr>Latest updates on Japan Radio Law</vt:lpstr>
      <vt:lpstr>Latest updates on Japan Radio Law</vt:lpstr>
      <vt:lpstr>Latest updates on Japan Radio Law</vt:lpstr>
      <vt:lpstr>Latest updates on Japan Radio Law</vt:lpstr>
      <vt:lpstr>Latest updates on Japan Radio Law</vt:lpstr>
      <vt:lpstr>Market surveillance TTE equipment</vt:lpstr>
      <vt:lpstr>Market surveillance TTE equipment</vt:lpstr>
      <vt:lpstr>Market surveillance radio equipment</vt:lpstr>
      <vt:lpstr>Market surveillance radio equipment</vt:lpstr>
      <vt:lpstr>Body SAR regulations</vt:lpstr>
      <vt:lpstr>Body SAR regulations</vt:lpstr>
      <vt:lpstr>Body SAR regulations</vt:lpstr>
      <vt:lpstr>Body SAR regulations</vt:lpstr>
      <vt:lpstr>Body SAR regulations</vt:lpstr>
      <vt:lpstr>Body SAR regulations</vt:lpstr>
      <vt:lpstr>Body SAR regulations</vt:lpstr>
      <vt:lpstr>Body SAR regulations</vt:lpstr>
      <vt:lpstr>Body SAR regulations</vt:lpstr>
      <vt:lpstr>Body SAR regulations</vt:lpstr>
      <vt:lpstr>Body SAR regulations</vt:lpstr>
      <vt:lpstr>Body SAR regulations</vt:lpstr>
      <vt:lpstr>Useful links</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Deepa Shetty</dc:creator>
  <cp:lastModifiedBy>robben</cp:lastModifiedBy>
  <cp:revision>90</cp:revision>
  <dcterms:created xsi:type="dcterms:W3CDTF">2009-10-09T22:11:28Z</dcterms:created>
  <dcterms:modified xsi:type="dcterms:W3CDTF">2014-04-09T16:07:34Z</dcterms:modified>
</cp:coreProperties>
</file>